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303" r:id="rId4"/>
    <p:sldId id="287" r:id="rId5"/>
    <p:sldId id="297" r:id="rId6"/>
    <p:sldId id="268" r:id="rId7"/>
    <p:sldId id="269" r:id="rId8"/>
    <p:sldId id="286" r:id="rId9"/>
    <p:sldId id="273" r:id="rId10"/>
    <p:sldId id="259" r:id="rId11"/>
    <p:sldId id="270" r:id="rId12"/>
    <p:sldId id="285" r:id="rId13"/>
    <p:sldId id="277" r:id="rId14"/>
    <p:sldId id="298" r:id="rId15"/>
    <p:sldId id="275" r:id="rId16"/>
    <p:sldId id="288" r:id="rId17"/>
    <p:sldId id="300" r:id="rId18"/>
    <p:sldId id="301" r:id="rId19"/>
    <p:sldId id="312" r:id="rId20"/>
    <p:sldId id="494" r:id="rId21"/>
    <p:sldId id="325" r:id="rId22"/>
    <p:sldId id="321" r:id="rId23"/>
    <p:sldId id="320" r:id="rId24"/>
    <p:sldId id="302" r:id="rId25"/>
    <p:sldId id="294" r:id="rId26"/>
    <p:sldId id="328" r:id="rId27"/>
  </p:sldIdLst>
  <p:sldSz cx="16254413" cy="9144000"/>
  <p:notesSz cx="6858000" cy="9144000"/>
  <p:defaultTextStyle>
    <a:defPPr>
      <a:defRPr lang="nb-NO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7" y="38"/>
      </p:cViewPr>
      <p:guideLst>
        <p:guide orient="horz" pos="2880"/>
        <p:guide pos="5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9609" y="2592324"/>
            <a:ext cx="6480810" cy="9901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19609" y="3581400"/>
            <a:ext cx="6480810" cy="44836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461058" y="2592324"/>
            <a:ext cx="6480810" cy="989075"/>
          </a:xfrm>
        </p:spPr>
        <p:txBody>
          <a:bodyPr anchor="t" anchorCtr="0">
            <a:no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461058" y="3581399"/>
            <a:ext cx="6480810" cy="448360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2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5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24.04.2024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24.04.2024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160379"/>
            <a:ext cx="14019431" cy="941137"/>
          </a:xfrm>
        </p:spPr>
        <p:txBody>
          <a:bodyPr anchor="t" anchorCtr="0">
            <a:normAutofit/>
          </a:bodyPr>
          <a:lstStyle>
            <a:lvl1pPr>
              <a:defRPr sz="73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393299"/>
            <a:ext cx="14019431" cy="1248259"/>
          </a:xfrm>
        </p:spPr>
        <p:txBody>
          <a:bodyPr>
            <a:normAutofit/>
          </a:bodyPr>
          <a:lstStyle>
            <a:lvl1pPr marL="0" indent="0">
              <a:buNone/>
              <a:defRPr sz="43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24.04.2024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6480810" cy="180028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461058" y="1260157"/>
            <a:ext cx="6480810" cy="66104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72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1918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6254413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0004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4341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35614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61058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13861732" cy="180028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590799"/>
            <a:ext cx="13861732" cy="54726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7491" y="8595439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24.04.2024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65334" y="8595439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25214" y="8595439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52" r:id="rId9"/>
    <p:sldLayoutId id="2147483653" r:id="rId10"/>
    <p:sldLayoutId id="2147483665" r:id="rId11"/>
    <p:sldLayoutId id="2147483666" r:id="rId12"/>
    <p:sldLayoutId id="2147483654" r:id="rId13"/>
    <p:sldLayoutId id="2147483655" r:id="rId14"/>
  </p:sldLayoutIdLst>
  <p:txStyles>
    <p:titleStyle>
      <a:lvl1pPr algn="l" defTabSz="1219078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96000" indent="-396000" algn="l" defTabSz="1219078" rtl="0" eaLnBrk="1" latinLnBrk="0" hangingPunct="1">
        <a:lnSpc>
          <a:spcPct val="90000"/>
        </a:lnSpc>
        <a:spcBef>
          <a:spcPts val="1333"/>
        </a:spcBef>
        <a:buClr>
          <a:schemeClr val="accent1"/>
        </a:buClr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.no/om-oss/likepersonsarbeid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ovdata.no/forskrift/2019-08-21-1141/%C2%A74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Kurs i likepersonsarbeid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For ansvarlige for aktiviteter i fylkene.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Kristin Benestad, rådgiver i CP-foreningen, onsdag den 24. april 2024</a:t>
            </a:r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En likeperson bør: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nb-NO" dirty="0"/>
              <a:t>Opptre lyttende, har fokus på den andre.</a:t>
            </a:r>
          </a:p>
          <a:p>
            <a:pPr>
              <a:buClrTx/>
            </a:pPr>
            <a:r>
              <a:rPr lang="nb-NO" dirty="0"/>
              <a:t>Vise empati, forståelse og respekt.</a:t>
            </a:r>
          </a:p>
          <a:p>
            <a:pPr>
              <a:buClrTx/>
            </a:pPr>
            <a:r>
              <a:rPr lang="nb-NO" dirty="0"/>
              <a:t>Legge vekt på muligheter, ikke begrensninger.</a:t>
            </a:r>
          </a:p>
          <a:p>
            <a:pPr>
              <a:buClrTx/>
            </a:pPr>
            <a:r>
              <a:rPr lang="nb-NO" dirty="0"/>
              <a:t>Ha fokus på det positive.</a:t>
            </a:r>
          </a:p>
          <a:p>
            <a:pPr>
              <a:buClrTx/>
            </a:pPr>
            <a:r>
              <a:rPr lang="nb-NO" dirty="0"/>
              <a:t>Informere gjennom egne erfaringer.</a:t>
            </a:r>
          </a:p>
          <a:p>
            <a:pPr>
              <a:buClrTx/>
            </a:pPr>
            <a:r>
              <a:rPr lang="nb-NO" dirty="0"/>
              <a:t>Unngå «ekspertrollen» eller </a:t>
            </a:r>
            <a:br>
              <a:rPr lang="nb-NO" dirty="0"/>
            </a:br>
            <a:r>
              <a:rPr lang="nb-NO" dirty="0"/>
              <a:t>«behandlerrollen».</a:t>
            </a:r>
          </a:p>
          <a:p>
            <a:pPr>
              <a:buClrTx/>
            </a:pPr>
            <a:r>
              <a:rPr lang="nb-NO"/>
              <a:t>Sette </a:t>
            </a:r>
            <a:r>
              <a:rPr lang="nb-NO" dirty="0"/>
              <a:t>grenser for seg selv og </a:t>
            </a:r>
            <a:br>
              <a:rPr lang="nb-NO" dirty="0"/>
            </a:br>
            <a:r>
              <a:rPr lang="nb-NO" dirty="0"/>
              <a:t>andre.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406EDA9-7D71-45FA-873D-C7F78A47FCD0}"/>
              </a:ext>
            </a:extLst>
          </p:cNvPr>
          <p:cNvSpPr/>
          <p:nvPr/>
        </p:nvSpPr>
        <p:spPr>
          <a:xfrm>
            <a:off x="8318809" y="4449338"/>
            <a:ext cx="5709425" cy="2989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En god likeperson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«snakker ikke om seg og sitt, men evner å lytte godt til den andre»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«løser ikke den andres problemer, men hjelper den andre til å finne løsninger selv»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3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Betydningen av likepersonsarbeid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2820" y="2430966"/>
            <a:ext cx="14029069" cy="5632517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ClrTx/>
              <a:buNone/>
            </a:pPr>
            <a:br>
              <a:rPr lang="nb-NO" dirty="0">
                <a:solidFill>
                  <a:schemeClr val="tx2"/>
                </a:solidFill>
              </a:rPr>
            </a:br>
            <a:r>
              <a:rPr lang="nb-NO" dirty="0">
                <a:solidFill>
                  <a:schemeClr val="tx2"/>
                </a:solidFill>
              </a:rPr>
              <a:t>Likepersonsarbeid kan bidra til å: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skape møteplasser og trygge rom for å kunne utveksle erfaringer.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bearbeide følelser, takle sorg og finne gleder.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hjelpe og trøste andre i «samme situasjon».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finne løsninger framfor begrensinger.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oppleve mestring og å finne mestringsstrategier.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få relevant informasjon og nyttig kunnskap om det å leve med kronisk sykdom og funksjonsnedsettelser.  </a:t>
            </a:r>
            <a:br>
              <a:rPr lang="nb-NO" dirty="0">
                <a:solidFill>
                  <a:schemeClr val="tx2"/>
                </a:solidFill>
              </a:rPr>
            </a:br>
            <a:r>
              <a:rPr lang="nb-NO" dirty="0">
                <a:solidFill>
                  <a:schemeClr val="tx2"/>
                </a:solidFill>
              </a:rPr>
              <a:t> </a:t>
            </a:r>
            <a:br>
              <a:rPr lang="nb-NO" dirty="0">
                <a:solidFill>
                  <a:schemeClr val="tx2"/>
                </a:solidFill>
              </a:rPr>
            </a:br>
            <a:br>
              <a:rPr lang="nb-NO" dirty="0">
                <a:solidFill>
                  <a:schemeClr val="tx2"/>
                </a:solidFill>
              </a:rPr>
            </a:br>
            <a:endParaRPr lang="nb-NO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D4877E0-C53C-4923-B57B-8E6291265ADB}"/>
              </a:ext>
            </a:extLst>
          </p:cNvPr>
          <p:cNvSpPr/>
          <p:nvPr/>
        </p:nvSpPr>
        <p:spPr>
          <a:xfrm>
            <a:off x="10453553" y="3993281"/>
            <a:ext cx="4294077" cy="1628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 positive kraften i likepersonsarbeidet</a:t>
            </a:r>
          </a:p>
        </p:txBody>
      </p:sp>
    </p:spTree>
    <p:extLst>
      <p:ext uri="{BB962C8B-B14F-4D97-AF65-F5344CB8AC3E}">
        <p14:creationId xmlns:p14="http://schemas.microsoft.com/office/powerpoint/2010/main" val="299157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A96B29-63EC-4097-B5AB-EEBD6C57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b="1" dirty="0">
                <a:solidFill>
                  <a:schemeClr val="tx1"/>
                </a:solidFill>
              </a:rPr>
              <a:t>Likepersonsarbeid i brukerorganisasjonene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1AB80E-1775-4FDA-88B5-25018163FE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nb-NO" dirty="0">
                <a:solidFill>
                  <a:schemeClr val="tx2"/>
                </a:solidFill>
              </a:rPr>
              <a:t>Likepersonsarbeid: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er en grunnleggende aktivitet i brukerorganisasjoner (interesseorganisasjoner).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bidrar til et variert og godt medlemstilbud.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er frivillig og ulønnet.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er verdsatt av myndighetene, da organisasjoner får «uttelling» for likemannsarbeid i beregningen av statsstøtte.</a:t>
            </a:r>
            <a:endParaRPr lang="nb-NO" dirty="0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D6F21FFC-1211-472E-8942-53F42A7927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r="17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036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Grensesetting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0157" y="2590798"/>
            <a:ext cx="14295794" cy="655320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2800" dirty="0"/>
              <a:t>Det er viktig å kunne sette grenser – både for seg selv og for andre.</a:t>
            </a:r>
            <a:br>
              <a:rPr lang="nb-NO" sz="2800" dirty="0"/>
            </a:br>
            <a:r>
              <a:rPr lang="nb-NO" sz="2800" dirty="0"/>
              <a:t>Man velger selv hvor personlig man vil være.</a:t>
            </a:r>
          </a:p>
          <a:p>
            <a:pPr>
              <a:buClrTx/>
            </a:pPr>
            <a:r>
              <a:rPr lang="nb-NO" sz="2800" dirty="0"/>
              <a:t>Det er ikke meningen at likeperson skal kunne «alt». </a:t>
            </a:r>
            <a:br>
              <a:rPr lang="nb-NO" sz="2800" dirty="0"/>
            </a:br>
            <a:r>
              <a:rPr lang="nb-NO" sz="2800" dirty="0"/>
              <a:t>Blir samtalen/situasjonen for vanskelig, så er det viktig å søke hjelp. </a:t>
            </a:r>
            <a:br>
              <a:rPr lang="nb-NO" sz="2800" dirty="0"/>
            </a:br>
            <a:r>
              <a:rPr lang="nb-NO" sz="2800" dirty="0"/>
              <a:t>Henvis gjerne dit du mener ansvaret hører hjemme, eksempelvis sekretariatet i CP-foreningen, tjeneste- og hjelpeapparatet, fagpersoner osv.</a:t>
            </a:r>
          </a:p>
          <a:p>
            <a:pPr>
              <a:buClrTx/>
            </a:pPr>
            <a:r>
              <a:rPr lang="nb-NO" sz="2800" dirty="0"/>
              <a:t>Det er også mulig å henvise til ulike hjelpetelefoner (eksempelvis om samtalen skulle preges av tematikk innenfor psykisk helse).</a:t>
            </a:r>
          </a:p>
          <a:p>
            <a:pPr>
              <a:buClrTx/>
            </a:pPr>
            <a:r>
              <a:rPr lang="nb-NO" sz="2800" dirty="0"/>
              <a:t>Ta kontakt med sekretariatet dersom du/dere skulle ha behov for en </a:t>
            </a:r>
            <a:r>
              <a:rPr lang="nb-NO" sz="2800" dirty="0" err="1"/>
              <a:t>debrief</a:t>
            </a:r>
            <a:r>
              <a:rPr lang="nb-NO" sz="2800" dirty="0"/>
              <a:t>, råd eller veiledning.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BE6C351-C82C-40D4-B0BE-5BF2F2AF1601}"/>
              </a:ext>
            </a:extLst>
          </p:cNvPr>
          <p:cNvSpPr/>
          <p:nvPr/>
        </p:nvSpPr>
        <p:spPr>
          <a:xfrm>
            <a:off x="5241073" y="6813395"/>
            <a:ext cx="7772400" cy="1795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Et annet viktig prinsipp i likepersonsarbeidet er taushetsplikt. Det som sies/skrives blir mellom partene.</a:t>
            </a:r>
          </a:p>
        </p:txBody>
      </p:sp>
    </p:spTree>
    <p:extLst>
      <p:ext uri="{BB962C8B-B14F-4D97-AF65-F5344CB8AC3E}">
        <p14:creationId xmlns:p14="http://schemas.microsoft.com/office/powerpoint/2010/main" val="109536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Del 3 Likepersonsarbeid i CP-foreningen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En beskrivelse av arbeidet vårt.</a:t>
            </a:r>
          </a:p>
          <a:p>
            <a:r>
              <a:rPr lang="nb-NO" dirty="0"/>
              <a:t> Og litt om våre viktigste rutiner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v/rådgiver Kristin Benestad</a:t>
            </a:r>
          </a:p>
        </p:txBody>
      </p:sp>
    </p:spTree>
    <p:extLst>
      <p:ext uri="{BB962C8B-B14F-4D97-AF65-F5344CB8AC3E}">
        <p14:creationId xmlns:p14="http://schemas.microsoft.com/office/powerpoint/2010/main" val="229515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9E4E58-B765-4181-B5DB-1FD94DFE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Likepersonsarbeid i CP-foreningen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323231-D2DE-44BA-9BC2-0FE31E58E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157" y="2366010"/>
            <a:ext cx="5780723" cy="569899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nb-NO" sz="3600" b="1" dirty="0"/>
              <a:t>a) en-til-en basert aktivitet: </a:t>
            </a:r>
            <a:r>
              <a:rPr lang="nb-NO" sz="3600" dirty="0"/>
              <a:t>telefon/kontakttjeneste/</a:t>
            </a:r>
            <a:br>
              <a:rPr lang="nb-NO" sz="3600" dirty="0"/>
            </a:br>
            <a:r>
              <a:rPr lang="nb-NO" sz="3600" dirty="0"/>
              <a:t>rådgivningstjeneste</a:t>
            </a:r>
          </a:p>
          <a:p>
            <a:pPr>
              <a:buClrTx/>
            </a:pPr>
            <a:r>
              <a:rPr lang="nb-NO" sz="3600" b="1" dirty="0"/>
              <a:t>b) gruppebaserte aktiviteter: </a:t>
            </a:r>
            <a:br>
              <a:rPr lang="nb-NO" sz="3600" b="1" dirty="0"/>
            </a:br>
            <a:r>
              <a:rPr lang="nb-NO" sz="3600" dirty="0"/>
              <a:t>likemannskurs, samtalegrupper og aktivitetsgrupper.</a:t>
            </a:r>
          </a:p>
          <a:p>
            <a:pPr marL="0" indent="0">
              <a:buClrTx/>
              <a:buNone/>
            </a:pPr>
            <a:br>
              <a:rPr lang="nb-NO" sz="3600" dirty="0"/>
            </a:br>
            <a:endParaRPr lang="nb-NO" sz="36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186AFFB-86B1-46B2-B4C8-8103A57FA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9692" y="2286000"/>
            <a:ext cx="8382000" cy="6424246"/>
          </a:xfrm>
        </p:spPr>
        <p:txBody>
          <a:bodyPr>
            <a:normAutofit fontScale="62500" lnSpcReduction="20000"/>
          </a:bodyPr>
          <a:lstStyle/>
          <a:p>
            <a:pPr>
              <a:buClrTx/>
            </a:pPr>
            <a:r>
              <a:rPr lang="nb-NO" sz="3800" dirty="0"/>
              <a:t>Den nasjonale telefonkontaktordningen bestående 25-30 likepersoner </a:t>
            </a:r>
          </a:p>
          <a:p>
            <a:pPr>
              <a:buClrTx/>
            </a:pPr>
            <a:r>
              <a:rPr lang="nb-NO" sz="3800" dirty="0"/>
              <a:t>Den nasjonale rådgivningstelefonen</a:t>
            </a:r>
            <a:br>
              <a:rPr lang="nb-NO" sz="3800" dirty="0"/>
            </a:br>
            <a:r>
              <a:rPr lang="nb-NO" sz="3800" dirty="0"/>
              <a:t>v/Helle</a:t>
            </a:r>
          </a:p>
          <a:p>
            <a:pPr>
              <a:buClrTx/>
            </a:pPr>
            <a:r>
              <a:rPr lang="nb-NO" sz="3800" dirty="0"/>
              <a:t>Opplæringskurs og erfaringssamlinger for likepersoner.</a:t>
            </a:r>
          </a:p>
          <a:p>
            <a:pPr>
              <a:buClrTx/>
            </a:pPr>
            <a:r>
              <a:rPr lang="nb-NO" sz="3800" dirty="0"/>
              <a:t>Målgruppebaserte kurs på storsamlingen </a:t>
            </a:r>
          </a:p>
          <a:p>
            <a:pPr>
              <a:buClrTx/>
            </a:pPr>
            <a:r>
              <a:rPr lang="nb-NO" sz="3800" dirty="0"/>
              <a:t>Målgruppebaserte samlinger i fylkeslagene: </a:t>
            </a:r>
            <a:br>
              <a:rPr lang="nb-NO" sz="3800" dirty="0"/>
            </a:br>
            <a:r>
              <a:rPr lang="nb-NO" sz="3800" dirty="0"/>
              <a:t>Ungdomstreff, foreldretreff, seniortreff, besteforeldretreff, treff for voksne med lett grad av CP, foreldre til tenåringer med alvorlig grad av CP.</a:t>
            </a:r>
          </a:p>
          <a:p>
            <a:pPr>
              <a:buClrTx/>
            </a:pPr>
            <a:r>
              <a:rPr lang="nb-NO" sz="3800" dirty="0"/>
              <a:t>Målgruppebaserte og tilrettelagte aktiviteter: kokkekurs, Sabeltanngym, terapi-ridning, terapibading, </a:t>
            </a:r>
            <a:r>
              <a:rPr lang="nb-NO" sz="3800" dirty="0" err="1"/>
              <a:t>sitski</a:t>
            </a:r>
            <a:r>
              <a:rPr lang="nb-NO" sz="3800" dirty="0"/>
              <a:t> osv.</a:t>
            </a:r>
          </a:p>
          <a:p>
            <a:pPr>
              <a:buClrTx/>
            </a:pPr>
            <a:r>
              <a:rPr lang="nb-NO" sz="3800" dirty="0"/>
              <a:t>Fysiske og digitale temamøter </a:t>
            </a:r>
          </a:p>
          <a:p>
            <a:pPr>
              <a:buClrTx/>
            </a:pPr>
            <a:r>
              <a:rPr lang="nb-NO" sz="3800" dirty="0"/>
              <a:t>Facebook-grupper </a:t>
            </a:r>
          </a:p>
          <a:p>
            <a:pPr>
              <a:buClrTx/>
            </a:pPr>
            <a:r>
              <a:rPr lang="nb-NO" sz="3800" dirty="0"/>
              <a:t>Aktiviteter i regi av de nye nettverkene </a:t>
            </a:r>
            <a:br>
              <a:rPr lang="nb-NO" sz="3800" dirty="0"/>
            </a:br>
            <a:br>
              <a:rPr lang="nb-NO" sz="3800" dirty="0"/>
            </a:br>
            <a:endParaRPr lang="nb-NO" sz="3800" dirty="0"/>
          </a:p>
          <a:p>
            <a:pPr marL="0" indent="0">
              <a:buClrTx/>
              <a:buNone/>
            </a:pPr>
            <a:br>
              <a:rPr lang="nb-NO" sz="3800" dirty="0"/>
            </a:br>
            <a:endParaRPr lang="nb-NO" sz="3800" dirty="0"/>
          </a:p>
          <a:p>
            <a:pPr>
              <a:buClrTx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090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1E50F6-8A64-68EA-943C-658DC3A6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3600" dirty="0"/>
            </a:br>
            <a:r>
              <a:rPr lang="nb-NO" sz="4900" b="1" dirty="0">
                <a:solidFill>
                  <a:schemeClr val="tx1"/>
                </a:solidFill>
              </a:rPr>
              <a:t>Antall likepersonsdager og likepersoner i CP-foreningen</a:t>
            </a:r>
            <a:br>
              <a:rPr lang="nb-NO" sz="4900" b="1" dirty="0">
                <a:solidFill>
                  <a:schemeClr val="tx1"/>
                </a:solidFill>
              </a:rPr>
            </a:br>
            <a:r>
              <a:rPr lang="nb-NO" sz="4900" b="1" dirty="0">
                <a:solidFill>
                  <a:schemeClr val="tx1"/>
                </a:solidFill>
              </a:rPr>
              <a:t>(utvikling over tid)</a:t>
            </a:r>
            <a:br>
              <a:rPr lang="nb-NO" sz="3600" dirty="0"/>
            </a:br>
            <a:endParaRPr lang="nb-NO" sz="3600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C763F601-AE2B-C0B9-D416-80AB6471E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764095"/>
              </p:ext>
            </p:extLst>
          </p:nvPr>
        </p:nvGraphicFramePr>
        <p:xfrm>
          <a:off x="1260475" y="2590800"/>
          <a:ext cx="1386204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92">
                  <a:extLst>
                    <a:ext uri="{9D8B030D-6E8A-4147-A177-3AD203B41FA5}">
                      <a16:colId xmlns:a16="http://schemas.microsoft.com/office/drawing/2014/main" val="1208580624"/>
                    </a:ext>
                  </a:extLst>
                </a:gridCol>
                <a:gridCol w="1980292">
                  <a:extLst>
                    <a:ext uri="{9D8B030D-6E8A-4147-A177-3AD203B41FA5}">
                      <a16:colId xmlns:a16="http://schemas.microsoft.com/office/drawing/2014/main" val="2326615491"/>
                    </a:ext>
                  </a:extLst>
                </a:gridCol>
                <a:gridCol w="1980292">
                  <a:extLst>
                    <a:ext uri="{9D8B030D-6E8A-4147-A177-3AD203B41FA5}">
                      <a16:colId xmlns:a16="http://schemas.microsoft.com/office/drawing/2014/main" val="198342038"/>
                    </a:ext>
                  </a:extLst>
                </a:gridCol>
                <a:gridCol w="1980292">
                  <a:extLst>
                    <a:ext uri="{9D8B030D-6E8A-4147-A177-3AD203B41FA5}">
                      <a16:colId xmlns:a16="http://schemas.microsoft.com/office/drawing/2014/main" val="328363051"/>
                    </a:ext>
                  </a:extLst>
                </a:gridCol>
                <a:gridCol w="1980292">
                  <a:extLst>
                    <a:ext uri="{9D8B030D-6E8A-4147-A177-3AD203B41FA5}">
                      <a16:colId xmlns:a16="http://schemas.microsoft.com/office/drawing/2014/main" val="2218141456"/>
                    </a:ext>
                  </a:extLst>
                </a:gridCol>
                <a:gridCol w="1980292">
                  <a:extLst>
                    <a:ext uri="{9D8B030D-6E8A-4147-A177-3AD203B41FA5}">
                      <a16:colId xmlns:a16="http://schemas.microsoft.com/office/drawing/2014/main" val="1599438223"/>
                    </a:ext>
                  </a:extLst>
                </a:gridCol>
                <a:gridCol w="1980292">
                  <a:extLst>
                    <a:ext uri="{9D8B030D-6E8A-4147-A177-3AD203B41FA5}">
                      <a16:colId xmlns:a16="http://schemas.microsoft.com/office/drawing/2014/main" val="2890544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Årstall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21540"/>
                  </a:ext>
                </a:extLst>
              </a:tr>
              <a:tr h="520834">
                <a:tc>
                  <a:txBody>
                    <a:bodyPr/>
                    <a:lstStyle/>
                    <a:p>
                      <a:r>
                        <a:rPr lang="nb-NO" dirty="0"/>
                        <a:t>Antall dager med likepersons-aktiviteter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377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340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340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340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397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5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Antall likepersoner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74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76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76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76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07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22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3EF48-2A69-1609-2A29-5AA5CDA0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Dager med likepersonsaktivitet i 2023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275768EC-9D5C-E70B-C430-E0EBE29E4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385362"/>
              </p:ext>
            </p:extLst>
          </p:nvPr>
        </p:nvGraphicFramePr>
        <p:xfrm>
          <a:off x="1260475" y="2590800"/>
          <a:ext cx="138620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1024">
                  <a:extLst>
                    <a:ext uri="{9D8B030D-6E8A-4147-A177-3AD203B41FA5}">
                      <a16:colId xmlns:a16="http://schemas.microsoft.com/office/drawing/2014/main" val="989168211"/>
                    </a:ext>
                  </a:extLst>
                </a:gridCol>
                <a:gridCol w="6931024">
                  <a:extLst>
                    <a:ext uri="{9D8B030D-6E8A-4147-A177-3AD203B41FA5}">
                      <a16:colId xmlns:a16="http://schemas.microsoft.com/office/drawing/2014/main" val="1059985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Dager med likepersonsaktivitet i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Opptelling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393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Dager med likepersonsaktivitet i sentral regi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88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Dager med likepersonsaktivitet i fylkene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Totalt antall dager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0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0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8BB13E-FB89-B0FA-47DE-F6C21B77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57" y="288037"/>
            <a:ext cx="13862048" cy="1364918"/>
          </a:xfrm>
        </p:spPr>
        <p:txBody>
          <a:bodyPr/>
          <a:lstStyle/>
          <a:p>
            <a:r>
              <a:rPr lang="nb-NO" sz="5400" b="1" dirty="0">
                <a:solidFill>
                  <a:schemeClr val="tx1"/>
                </a:solidFill>
              </a:rPr>
              <a:t>Dager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sz="5400" b="1" dirty="0">
                <a:solidFill>
                  <a:schemeClr val="tx1"/>
                </a:solidFill>
              </a:rPr>
              <a:t>med aktivitet fordelt på fylkene i 2023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21A28389-68FD-F455-A146-1C6BB822A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35484"/>
              </p:ext>
            </p:extLst>
          </p:nvPr>
        </p:nvGraphicFramePr>
        <p:xfrm>
          <a:off x="861891" y="1926883"/>
          <a:ext cx="13862048" cy="6246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1833">
                  <a:extLst>
                    <a:ext uri="{9D8B030D-6E8A-4147-A177-3AD203B41FA5}">
                      <a16:colId xmlns:a16="http://schemas.microsoft.com/office/drawing/2014/main" val="3089623525"/>
                    </a:ext>
                  </a:extLst>
                </a:gridCol>
                <a:gridCol w="10140215">
                  <a:extLst>
                    <a:ext uri="{9D8B030D-6E8A-4147-A177-3AD203B41FA5}">
                      <a16:colId xmlns:a16="http://schemas.microsoft.com/office/drawing/2014/main" val="3260278465"/>
                    </a:ext>
                  </a:extLst>
                </a:gridCol>
              </a:tblGrid>
              <a:tr h="699086">
                <a:tc>
                  <a:txBody>
                    <a:bodyPr/>
                    <a:lstStyle/>
                    <a:p>
                      <a:r>
                        <a:rPr lang="nb-NO" sz="3200" dirty="0"/>
                        <a:t>Fylker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Opptelling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89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Finnmark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1 dag (1 aktivitet)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Troms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4 dager (3 aktiviteter)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91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Nordland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2 dager (2 aktiviteter)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92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Trøndelag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84 dager (15 aktiviteter)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10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Møre og Romsdal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2 dager (1 aktivitet)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806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Vestland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29 dager (6 aktiviteter)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43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Rogaland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64 dager (5 aktiviteter)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506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Agder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58 dager (11 aktiviteter)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59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Telemark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2 dager (2 aktiviteter)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367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Vestfold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39 dager (2 aktiviteter)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256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Buskerud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1 dag (1 aktivitet)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165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Innlandet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7 dager (4 aktiviteter)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45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Oslo og Akershus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122 dager (7 aktiviteter)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19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 dirty="0"/>
                        <a:t>Østfold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>
                          <a:effectLst/>
                          <a:latin typeface="Georgia" panose="02040502050405020303" pitchFamily="18" charset="0"/>
                          <a:ea typeface="Aptos" panose="020B0004020202020204" pitchFamily="34" charset="0"/>
                        </a:rPr>
                        <a:t>10 dager (4 aktiviteter)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912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87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18973-2636-27BF-D8A2-9A04DB68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Nettverk</a:t>
            </a:r>
            <a:r>
              <a:rPr lang="nb-NO" sz="5400" dirty="0">
                <a:solidFill>
                  <a:schemeClr val="tx1"/>
                </a:solidFill>
              </a:rPr>
              <a:t> </a:t>
            </a:r>
            <a:r>
              <a:rPr lang="nb-NO" sz="4800" dirty="0">
                <a:solidFill>
                  <a:schemeClr val="tx1"/>
                </a:solidFill>
              </a:rPr>
              <a:t> </a:t>
            </a:r>
            <a:endParaRPr lang="nb-NO" sz="4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9B31DB-C42D-437A-295D-6207E75EA7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Tx/>
            </a:pPr>
            <a:r>
              <a:rPr lang="nb-NO" sz="3600" dirty="0"/>
              <a:t>Nettverkene har utviklet seg til å bli en viktig del av arbeidet vårt i CP-foreningen.</a:t>
            </a:r>
          </a:p>
          <a:p>
            <a:pPr>
              <a:buClrTx/>
            </a:pPr>
            <a:r>
              <a:rPr lang="nb-NO" sz="3600" u="sng" dirty="0"/>
              <a:t>Vi har i dag følgende nettverk: </a:t>
            </a:r>
            <a:br>
              <a:rPr lang="nb-NO" sz="3600" dirty="0"/>
            </a:br>
            <a:r>
              <a:rPr lang="nb-NO" sz="3600" dirty="0"/>
              <a:t>a) Voksne med lett motorisk grad av CP </a:t>
            </a:r>
            <a:br>
              <a:rPr lang="nb-NO" sz="3600" dirty="0"/>
            </a:br>
            <a:r>
              <a:rPr lang="nb-NO" sz="3600" dirty="0"/>
              <a:t>b) Småbarnsforeldre</a:t>
            </a:r>
            <a:br>
              <a:rPr lang="nb-NO" sz="3600" dirty="0"/>
            </a:br>
            <a:r>
              <a:rPr lang="nb-NO" sz="3600" dirty="0"/>
              <a:t>c) Ungdom (CPU</a:t>
            </a:r>
          </a:p>
          <a:p>
            <a:pPr>
              <a:buClrTx/>
            </a:pPr>
            <a:r>
              <a:rPr lang="nb-NO" sz="3600" dirty="0"/>
              <a:t>I tillegg har vi et gruppetilbud for foreldre til tenåringer som har alvorlig grad av CP.</a:t>
            </a:r>
          </a:p>
          <a:p>
            <a:pPr>
              <a:buClrTx/>
            </a:pPr>
            <a:r>
              <a:rPr lang="nb-NO" sz="3600" b="1" dirty="0"/>
              <a:t>En viktig målsetning for 2024 er å skape mer aktivitet i fylkene</a:t>
            </a:r>
            <a:r>
              <a:rPr lang="nb-NO" sz="3600" dirty="0"/>
              <a:t>.</a:t>
            </a:r>
          </a:p>
          <a:p>
            <a:pPr>
              <a:buClrTx/>
            </a:pPr>
            <a:r>
              <a:rPr lang="nb-NO" sz="3600" dirty="0"/>
              <a:t>Bildet er fra et tilrettelagt kajakk-kurs for voksne med lett motorisk grad av CP i Oslo og Akershus i juni 2023.</a:t>
            </a:r>
            <a:br>
              <a:rPr lang="nb-NO" sz="3600" dirty="0"/>
            </a:br>
            <a:r>
              <a:rPr lang="nb-NO" sz="3600" dirty="0"/>
              <a:t> </a:t>
            </a:r>
            <a:br>
              <a:rPr lang="nb-NO" sz="3600" dirty="0"/>
            </a:br>
            <a:endParaRPr lang="nb-NO" sz="3600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8DC8F64-BBDC-90BA-0FDA-31A7C66F93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1375" y="2592324"/>
            <a:ext cx="6480175" cy="5166185"/>
          </a:xfrm>
        </p:spPr>
      </p:pic>
    </p:spTree>
    <p:extLst>
      <p:ext uri="{BB962C8B-B14F-4D97-AF65-F5344CB8AC3E}">
        <p14:creationId xmlns:p14="http://schemas.microsoft.com/office/powerpoint/2010/main" val="262196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2C679A3A-FA29-EFAE-7A2B-69A2071A3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90029"/>
              </p:ext>
            </p:extLst>
          </p:nvPr>
        </p:nvGraphicFramePr>
        <p:xfrm>
          <a:off x="938463" y="691662"/>
          <a:ext cx="13094060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137">
                  <a:extLst>
                    <a:ext uri="{9D8B030D-6E8A-4147-A177-3AD203B41FA5}">
                      <a16:colId xmlns:a16="http://schemas.microsoft.com/office/drawing/2014/main" val="1692203873"/>
                    </a:ext>
                  </a:extLst>
                </a:gridCol>
                <a:gridCol w="10374923">
                  <a:extLst>
                    <a:ext uri="{9D8B030D-6E8A-4147-A177-3AD203B41FA5}">
                      <a16:colId xmlns:a16="http://schemas.microsoft.com/office/drawing/2014/main" val="832596807"/>
                    </a:ext>
                  </a:extLst>
                </a:gridCol>
              </a:tblGrid>
              <a:tr h="74910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5400" dirty="0">
                          <a:solidFill>
                            <a:schemeClr val="bg2"/>
                          </a:solidFill>
                        </a:rPr>
                        <a:t>Innhold i kurset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70812"/>
                  </a:ext>
                </a:extLst>
              </a:tr>
              <a:tr h="749105">
                <a:tc>
                  <a:txBody>
                    <a:bodyPr/>
                    <a:lstStyle/>
                    <a:p>
                      <a:r>
                        <a:rPr lang="nb-NO" dirty="0"/>
                        <a:t>kl. 19.30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Hvorfor et slikt kurs?</a:t>
                      </a:r>
                      <a:br>
                        <a:rPr lang="nb-NO" dirty="0"/>
                      </a:br>
                      <a:r>
                        <a:rPr lang="nb-NO" dirty="0"/>
                        <a:t>Bakgrunn og formål for kurset.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767822"/>
                  </a:ext>
                </a:extLst>
              </a:tr>
              <a:tr h="749105">
                <a:tc>
                  <a:txBody>
                    <a:bodyPr/>
                    <a:lstStyle/>
                    <a:p>
                      <a:r>
                        <a:rPr lang="nb-NO" dirty="0"/>
                        <a:t>kl. 19.35-20.oo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u="sng" dirty="0"/>
                        <a:t>Del 1 og 2: </a:t>
                      </a:r>
                      <a:br>
                        <a:rPr lang="nb-NO" dirty="0"/>
                      </a:br>
                      <a:r>
                        <a:rPr lang="nb-NO" dirty="0"/>
                        <a:t>Hva er likepersonarbeid? Og hva er en likeperson?</a:t>
                      </a:r>
                      <a:br>
                        <a:rPr lang="nb-NO" dirty="0"/>
                      </a:br>
                      <a:r>
                        <a:rPr lang="nb-NO" dirty="0"/>
                        <a:t>En generell innføring i hva likepersonsarbeid er og hvorfor dette er så viktig.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436878"/>
                  </a:ext>
                </a:extLst>
              </a:tr>
              <a:tr h="749105"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kl. 20.00-20.30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u="sng" dirty="0"/>
                        <a:t>Del 3: </a:t>
                      </a:r>
                      <a:br>
                        <a:rPr lang="nb-NO" dirty="0"/>
                      </a:br>
                      <a:r>
                        <a:rPr lang="nb-NO" dirty="0"/>
                        <a:t>Hva skjer av likepersonsarbeid i CP-foreningen?</a:t>
                      </a:r>
                      <a:br>
                        <a:rPr lang="nb-NO" dirty="0"/>
                      </a:br>
                      <a:r>
                        <a:rPr lang="nb-NO" dirty="0"/>
                        <a:t>En beskrivelse av vårt arbeid i CP-foreningen og litt om våre rutiner.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31793"/>
                  </a:ext>
                </a:extLst>
              </a:tr>
              <a:tr h="749105"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kl. 20.30 -21.00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u="sng" dirty="0"/>
                        <a:t>Del 4: </a:t>
                      </a:r>
                      <a:br>
                        <a:rPr lang="nb-NO" u="sng" dirty="0"/>
                      </a:br>
                      <a:r>
                        <a:rPr lang="nb-NO" dirty="0"/>
                        <a:t>Spørsmål, erfaringsutveksling på tvers av fylkene.</a:t>
                      </a:r>
                      <a:br>
                        <a:rPr lang="nb-NO" dirty="0"/>
                      </a:br>
                      <a:r>
                        <a:rPr lang="nb-NO" dirty="0"/>
                        <a:t>Hva fungerer? Hva fungerer ikke? Kan vi bli inspirert til å gjøre noe nytt?</a:t>
                      </a:r>
                      <a:br>
                        <a:rPr lang="nb-NO" dirty="0"/>
                      </a:br>
                      <a:r>
                        <a:rPr lang="nb-NO" dirty="0"/>
                        <a:t>Er det noe dere trenger mer hjelp og støtte til fra oss sentralt?</a:t>
                      </a:r>
                      <a:br>
                        <a:rPr lang="nb-NO" dirty="0"/>
                      </a:br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317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916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288037"/>
            <a:ext cx="13861732" cy="1167384"/>
          </a:xfrm>
        </p:spPr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Prosjekt for nye foreldre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0" y="2956560"/>
            <a:ext cx="6132964" cy="408825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260157" y="2008615"/>
            <a:ext cx="722090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nb-NO" sz="2000" dirty="0"/>
              <a:t>I 2024 har vi fått 400 000 kroner i støtte av Stiftelsen Dam til et Helse- prosjekt rettet mot familier som nylig har fått barn med CP-diagnose. Vi ønsker å nå flere av dem.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nb-NO" sz="2000" dirty="0"/>
              <a:t>Målet er å hjelpe disse familiene, tilrettelegge gjennom informasjon og etablere kontakt med erfarne familier.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nb-NO" sz="2000" dirty="0"/>
              <a:t>Prosjektgruppa består av åtte foreldre fra Vestland, Oslo og Akershus, Rogaland, Nordland og Trøndelag.</a:t>
            </a:r>
          </a:p>
          <a:p>
            <a:pPr>
              <a:buClrTx/>
            </a:pPr>
            <a:endParaRPr lang="nb-NO" sz="2000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nb-NO" sz="2000" dirty="0"/>
              <a:t>Det er planlagt to fysiske samlinger og to digitale møter med prosjektgruppa. I mars ble det kurset i likepersonsarbeid, og det ble rekruttert nye likepersoner dedikert for aldersgruppa 0-3 år. 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nb-NO" sz="2000" b="1" dirty="0"/>
              <a:t>Prosjektgruppa oppfordres til å være aktive i sine fylkeslag og bidra til arrangementer for småbarnsfamilier. Prosjektet er en gylden mulighet til å få fart på </a:t>
            </a:r>
            <a:r>
              <a:rPr lang="nb-NO" sz="2000" b="1" dirty="0" err="1"/>
              <a:t>småbarnsgruppene</a:t>
            </a:r>
            <a:r>
              <a:rPr lang="nb-NO" sz="2000" b="1" dirty="0"/>
              <a:t> i fylkeslagene</a:t>
            </a:r>
            <a:r>
              <a:rPr lang="nb-NO" sz="2000" dirty="0"/>
              <a:t>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nb-NO" sz="20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73945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3DC74-7265-7660-55DD-D2B4D19F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Facebook-grupper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2C91D6-4010-93CF-101F-6644E7D32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9114766" cy="5472684"/>
          </a:xfrm>
        </p:spPr>
        <p:txBody>
          <a:bodyPr>
            <a:normAutofit fontScale="92500" lnSpcReduction="10000"/>
          </a:bodyPr>
          <a:lstStyle/>
          <a:p>
            <a:r>
              <a:rPr lang="nb-NO" b="1" u="sng" dirty="0"/>
              <a:t>CP-foreningen: Ungdomsnettverket (CPU) </a:t>
            </a:r>
            <a:endParaRPr lang="nb-NO" dirty="0"/>
          </a:p>
          <a:p>
            <a:endParaRPr lang="nb-NO" b="1" u="sng" dirty="0"/>
          </a:p>
          <a:p>
            <a:r>
              <a:rPr lang="nb-NO" b="1" u="sng" dirty="0"/>
              <a:t>CP-foreningen: Nettverket for småbarnsforeldre</a:t>
            </a:r>
            <a:br>
              <a:rPr lang="nb-NO" dirty="0"/>
            </a:br>
            <a:endParaRPr lang="nb-NO" dirty="0"/>
          </a:p>
          <a:p>
            <a:r>
              <a:rPr lang="nb-NO" b="1" u="sng" dirty="0"/>
              <a:t>For oss med mild grad av CP </a:t>
            </a:r>
            <a:br>
              <a:rPr lang="nb-NO" dirty="0"/>
            </a:br>
            <a:endParaRPr lang="nb-NO" dirty="0"/>
          </a:p>
          <a:p>
            <a:r>
              <a:rPr lang="nb-NO" b="1" u="sng" dirty="0"/>
              <a:t>For oss som er unge voksne mellom 30 og 45 år</a:t>
            </a:r>
            <a:endParaRPr lang="nb-NO" dirty="0"/>
          </a:p>
          <a:p>
            <a:r>
              <a:rPr lang="nb-NO" b="1" u="sng" dirty="0"/>
              <a:t>Foreldre til tenåringer med alvorlig grad </a:t>
            </a:r>
            <a:r>
              <a:rPr lang="nb-NO" b="1" u="sng"/>
              <a:t>av CP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BB04F40-9124-5CFA-140B-500B967F87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5902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7D25ED-A988-A37E-F23B-A0180D3C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Digitale møter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C605C8-9FAD-4E83-ACFE-8BA768555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Mye digitale møter under koronapandemien.</a:t>
            </a:r>
          </a:p>
          <a:p>
            <a:r>
              <a:rPr lang="nb-NO" dirty="0"/>
              <a:t>Men vi har også gode erfaringer etter pandemien.</a:t>
            </a:r>
          </a:p>
          <a:p>
            <a:r>
              <a:rPr lang="nb-NO" u="sng" dirty="0"/>
              <a:t>Likevel er nok erfaringer delte</a:t>
            </a:r>
            <a:r>
              <a:rPr lang="nb-NO" dirty="0"/>
              <a:t>, med tanke på ulike funksjonsnedsettelser: kognisjon, </a:t>
            </a:r>
            <a:r>
              <a:rPr lang="nb-NO" dirty="0" err="1"/>
              <a:t>fatique</a:t>
            </a:r>
            <a:r>
              <a:rPr lang="nb-NO" dirty="0"/>
              <a:t>, hørsel</a:t>
            </a:r>
          </a:p>
          <a:p>
            <a:r>
              <a:rPr lang="nb-NO" u="sng" dirty="0"/>
              <a:t>Den opplagte fordel:</a:t>
            </a:r>
            <a:r>
              <a:rPr lang="nb-NO" dirty="0"/>
              <a:t> du kan logge deg på hvor som helst i landet!</a:t>
            </a:r>
          </a:p>
          <a:p>
            <a:r>
              <a:rPr lang="nb-NO" dirty="0"/>
              <a:t>Vi har erfaringer med plattformer som Teams, Zoom og </a:t>
            </a:r>
            <a:r>
              <a:rPr lang="nb-NO" dirty="0" err="1"/>
              <a:t>Pexip</a:t>
            </a:r>
            <a:endParaRPr lang="nb-NO" dirty="0"/>
          </a:p>
          <a:p>
            <a:r>
              <a:rPr lang="nb-NO" dirty="0"/>
              <a:t>Alle fylkesledere har fått tilgang til Microsoft 365 og teams gjennom foreningen.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006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7D25ED-A988-A37E-F23B-A0180D3C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Eksempler på (gjennomførte) digitale møter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C605C8-9FAD-4E83-ACFE-8BA768555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Kveldsprat og lunsjprat med Helle</a:t>
            </a:r>
          </a:p>
          <a:p>
            <a:r>
              <a:rPr lang="nb-NO" dirty="0"/>
              <a:t>Temamøter i nettverket for småbarnsforeldre</a:t>
            </a:r>
          </a:p>
          <a:p>
            <a:r>
              <a:rPr lang="nb-NO" dirty="0"/>
              <a:t>Temamøter i nettverket for voksne med lett grad av CP</a:t>
            </a:r>
          </a:p>
          <a:p>
            <a:r>
              <a:rPr lang="nb-NO" dirty="0"/>
              <a:t>Temamøter i ungdomsnettverket</a:t>
            </a:r>
          </a:p>
          <a:p>
            <a:r>
              <a:rPr lang="nb-NO" dirty="0"/>
              <a:t>Jevnlige møter for foreldre til tenåringer med alvorlig grad av CP</a:t>
            </a:r>
          </a:p>
          <a:p>
            <a:r>
              <a:rPr lang="nb-NO" dirty="0"/>
              <a:t>Enkelte temamøter i fylkene, blant annet et møte i Møre og Romsdal der habiliteringstjenesten ble invitert. </a:t>
            </a:r>
          </a:p>
          <a:p>
            <a:r>
              <a:rPr lang="nb-NO" b="1" dirty="0"/>
              <a:t>Vi har trolig potensial til å gjøre mer…også i fylkene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6189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C178B0-B752-D021-74F7-E51EF40D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57" y="288036"/>
            <a:ext cx="6480810" cy="1800285"/>
          </a:xfrm>
        </p:spPr>
        <p:txBody>
          <a:bodyPr anchor="b"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Innrapportering til myndighetene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E44F6D-82B5-705E-F4FB-E611603FA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>
            <a:normAutofit/>
          </a:bodyPr>
          <a:lstStyle/>
          <a:p>
            <a:r>
              <a:rPr lang="nb-NO" sz="2600" dirty="0"/>
              <a:t>Vi innrapporterer årlig alle dager med likepersonsaktivitet og antall likepersoner til myndighetene (BUFDIR). Dette har </a:t>
            </a:r>
            <a:r>
              <a:rPr lang="nb-NO" sz="2600" u="sng" dirty="0"/>
              <a:t>stor </a:t>
            </a:r>
            <a:r>
              <a:rPr lang="nb-NO" sz="2600" dirty="0"/>
              <a:t>betydning for beregning av vår statsstøtte.</a:t>
            </a:r>
          </a:p>
          <a:p>
            <a:r>
              <a:rPr lang="nb-NO" sz="2600" dirty="0"/>
              <a:t>Tilskuddsordningen for organisasjoner for funksjonshemmede er regulert i egen forskrift (se bilde).</a:t>
            </a:r>
          </a:p>
          <a:p>
            <a:endParaRPr lang="nb-NO" sz="2600" dirty="0"/>
          </a:p>
          <a:p>
            <a:endParaRPr lang="nb-NO" sz="2600" dirty="0"/>
          </a:p>
          <a:p>
            <a:endParaRPr lang="nb-NO" sz="2600" dirty="0"/>
          </a:p>
          <a:p>
            <a:endParaRPr lang="nb-NO" sz="2600" dirty="0"/>
          </a:p>
          <a:p>
            <a:endParaRPr lang="nb-NO" sz="2600" dirty="0"/>
          </a:p>
          <a:p>
            <a:endParaRPr lang="nb-NO" sz="2600" dirty="0"/>
          </a:p>
        </p:txBody>
      </p:sp>
      <p:pic>
        <p:nvPicPr>
          <p:cNvPr id="6" name="Plassholder for bilde 5" descr="Et bilde som inneholder tekst, kvittering, dokument&#10;&#10;Automatisk generert beskrivelse">
            <a:extLst>
              <a:ext uri="{FF2B5EF4-FFF2-40B4-BE49-F238E27FC236}">
                <a16:creationId xmlns:a16="http://schemas.microsoft.com/office/drawing/2014/main" id="{5D79A6A5-348F-0C72-65CC-F87377B337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4" r="1" b="11837"/>
          <a:stretch/>
        </p:blipFill>
        <p:spPr>
          <a:xfrm>
            <a:off x="8461058" y="1260157"/>
            <a:ext cx="6480810" cy="6610427"/>
          </a:xfrm>
          <a:noFill/>
        </p:spPr>
      </p:pic>
    </p:spTree>
    <p:extLst>
      <p:ext uri="{BB962C8B-B14F-4D97-AF65-F5344CB8AC3E}">
        <p14:creationId xmlns:p14="http://schemas.microsoft.com/office/powerpoint/2010/main" val="525240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1E50F6-8A64-68EA-943C-658DC3A6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Fylkene har innrapporteringsplikt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9966A8E-60AF-D2B3-DEC0-502445A39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nb-NO" dirty="0"/>
              <a:t>Sekretariatet lager hvert år en samlerapport over likepersonsaktiviteter og likepersoner pr. 31.12 for inneværende år.</a:t>
            </a:r>
          </a:p>
          <a:p>
            <a:pPr>
              <a:buClrTx/>
            </a:pPr>
            <a:r>
              <a:rPr lang="nb-NO" dirty="0"/>
              <a:t>Sekretariatet er derfor avhengig av å få inn rapporter fra hver gjennomført aktivitet fra fylkeslagene og nettverkene.</a:t>
            </a:r>
          </a:p>
          <a:p>
            <a:pPr>
              <a:buClrTx/>
            </a:pPr>
            <a:r>
              <a:rPr lang="nb-NO" dirty="0"/>
              <a:t>Frist for innsending er 31. desember hvert år, men fylkene kan sende inn fortløpende.</a:t>
            </a:r>
          </a:p>
          <a:p>
            <a:pPr>
              <a:buClrTx/>
            </a:pPr>
            <a:r>
              <a:rPr lang="nb-NO" dirty="0">
                <a:hlinkClick r:id="rId2"/>
              </a:rPr>
              <a:t>Innrapporteringsskjemaet ligger på våre nettside om likepersonsarbeid</a:t>
            </a:r>
            <a:endParaRPr lang="nb-NO" dirty="0"/>
          </a:p>
          <a:p>
            <a:pPr>
              <a:buClrTx/>
            </a:pPr>
            <a:r>
              <a:rPr lang="nb-NO" dirty="0"/>
              <a:t>Antall likepersonsaktiviteter i fylkene har betydningen for tildeling av økonomisk støtte til fylkeslagene (vår tilskuddsordning)</a:t>
            </a:r>
          </a:p>
        </p:txBody>
      </p:sp>
    </p:spTree>
    <p:extLst>
      <p:ext uri="{BB962C8B-B14F-4D97-AF65-F5344CB8AC3E}">
        <p14:creationId xmlns:p14="http://schemas.microsoft.com/office/powerpoint/2010/main" val="4288774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6" cy="1760415"/>
          </a:xfrm>
        </p:spPr>
        <p:txBody>
          <a:bodyPr>
            <a:normAutofit/>
          </a:bodyPr>
          <a:lstStyle/>
          <a:p>
            <a:r>
              <a:rPr lang="nb-NO" sz="5400" dirty="0"/>
              <a:t>Del 4 Erfaringsutveksling på tvers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617785" y="4009292"/>
            <a:ext cx="13036047" cy="3962400"/>
          </a:xfrm>
        </p:spPr>
        <p:txBody>
          <a:bodyPr>
            <a:normAutofit fontScale="92500" lnSpcReduction="20000"/>
          </a:bodyPr>
          <a:lstStyle/>
          <a:p>
            <a:br>
              <a:rPr lang="nb-NO" u="sng" dirty="0"/>
            </a:br>
            <a:r>
              <a:rPr lang="nb-NO" dirty="0"/>
              <a:t>Spørsmål, erfaringsutveksling på tvers av fylkene.</a:t>
            </a:r>
            <a:br>
              <a:rPr lang="nb-NO" dirty="0"/>
            </a:br>
            <a:r>
              <a:rPr lang="nb-NO" dirty="0"/>
              <a:t>Hva fungerer? Hva fungerer ikke? Kan vi bli inspirert til å gjøre noe nytt?</a:t>
            </a:r>
            <a:br>
              <a:rPr lang="nb-NO" dirty="0"/>
            </a:br>
            <a:r>
              <a:rPr lang="nb-NO" dirty="0"/>
              <a:t>Er det noe dere trenger mer hjelp og støtte til fra oss sentralt?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v/rådgiver Kristin Benestad</a:t>
            </a:r>
          </a:p>
        </p:txBody>
      </p:sp>
    </p:spTree>
    <p:extLst>
      <p:ext uri="{BB962C8B-B14F-4D97-AF65-F5344CB8AC3E}">
        <p14:creationId xmlns:p14="http://schemas.microsoft.com/office/powerpoint/2010/main" val="289768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1CEE34-23E3-0EA1-F590-89B1BADA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Likepersoner og opplæring (bakgrunn for kurset)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8FC91B-127D-4DA8-7ACC-F2ADD5083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ClrTx/>
              <a:buNone/>
            </a:pPr>
            <a:r>
              <a:rPr lang="nb-NO" sz="3600" dirty="0">
                <a:solidFill>
                  <a:schemeClr val="tx2"/>
                </a:solidFill>
              </a:rPr>
              <a:t>CP-foreningen har i dag </a:t>
            </a:r>
            <a:r>
              <a:rPr lang="nb-NO" sz="3600" b="1" dirty="0">
                <a:solidFill>
                  <a:schemeClr val="tx2"/>
                </a:solidFill>
              </a:rPr>
              <a:t>to typer </a:t>
            </a:r>
            <a:r>
              <a:rPr lang="nb-NO" sz="3600" dirty="0">
                <a:solidFill>
                  <a:schemeClr val="tx2"/>
                </a:solidFill>
              </a:rPr>
              <a:t>likepersoner:</a:t>
            </a:r>
            <a:br>
              <a:rPr lang="nb-NO" sz="3600" dirty="0">
                <a:solidFill>
                  <a:schemeClr val="tx2"/>
                </a:solidFill>
              </a:rPr>
            </a:br>
            <a:endParaRPr lang="nb-NO" sz="3600" dirty="0">
              <a:solidFill>
                <a:schemeClr val="tx2"/>
              </a:solidFill>
            </a:endParaRPr>
          </a:p>
          <a:p>
            <a:pPr marL="514350" indent="-514350">
              <a:buClrTx/>
              <a:buAutoNum type="alphaLcParenR"/>
            </a:pPr>
            <a:r>
              <a:rPr lang="nb-NO" sz="3600" b="1" dirty="0">
                <a:solidFill>
                  <a:schemeClr val="tx2"/>
                </a:solidFill>
              </a:rPr>
              <a:t>Likepersoner i den nasjonale telefonkontaktordningen: </a:t>
            </a:r>
            <a:br>
              <a:rPr lang="nb-NO" sz="3600" dirty="0">
                <a:solidFill>
                  <a:schemeClr val="tx2"/>
                </a:solidFill>
              </a:rPr>
            </a:br>
            <a:r>
              <a:rPr lang="nb-NO" sz="3600" dirty="0">
                <a:solidFill>
                  <a:schemeClr val="tx2"/>
                </a:solidFill>
              </a:rPr>
              <a:t>Pr. 31.12.23 har </a:t>
            </a:r>
            <a:r>
              <a:rPr lang="nb-NO" sz="3600" b="1" u="sng" dirty="0">
                <a:solidFill>
                  <a:schemeClr val="tx2"/>
                </a:solidFill>
              </a:rPr>
              <a:t>26/32 </a:t>
            </a:r>
            <a:r>
              <a:rPr lang="nb-NO" sz="3600" dirty="0">
                <a:solidFill>
                  <a:schemeClr val="tx2"/>
                </a:solidFill>
              </a:rPr>
              <a:t>personer ansvaret for </a:t>
            </a:r>
            <a:r>
              <a:rPr lang="nb-NO" sz="3600" b="1" dirty="0">
                <a:solidFill>
                  <a:schemeClr val="tx2"/>
                </a:solidFill>
              </a:rPr>
              <a:t>en-til-en kontakt.</a:t>
            </a:r>
            <a:br>
              <a:rPr lang="nb-NO" sz="3600" dirty="0">
                <a:solidFill>
                  <a:schemeClr val="tx2"/>
                </a:solidFill>
              </a:rPr>
            </a:br>
            <a:endParaRPr lang="nb-NO" sz="3600" dirty="0">
              <a:solidFill>
                <a:schemeClr val="tx2"/>
              </a:solidFill>
            </a:endParaRPr>
          </a:p>
          <a:p>
            <a:pPr marL="514350" indent="-514350">
              <a:buClrTx/>
              <a:buAutoNum type="alphaLcParenR"/>
            </a:pPr>
            <a:r>
              <a:rPr lang="nb-NO" sz="3600" b="1" dirty="0">
                <a:solidFill>
                  <a:schemeClr val="tx2"/>
                </a:solidFill>
              </a:rPr>
              <a:t>Likepersoner i fylkeslagene </a:t>
            </a:r>
            <a:br>
              <a:rPr lang="nb-NO" sz="3600" b="1" dirty="0">
                <a:solidFill>
                  <a:schemeClr val="tx2"/>
                </a:solidFill>
              </a:rPr>
            </a:br>
            <a:r>
              <a:rPr lang="nb-NO" sz="3600" b="1" dirty="0">
                <a:solidFill>
                  <a:schemeClr val="tx2"/>
                </a:solidFill>
              </a:rPr>
              <a:t>(og sentralt) </a:t>
            </a:r>
            <a:br>
              <a:rPr lang="nb-NO" sz="3600" dirty="0">
                <a:solidFill>
                  <a:schemeClr val="tx2"/>
                </a:solidFill>
              </a:rPr>
            </a:br>
            <a:r>
              <a:rPr lang="nb-NO" sz="3600" dirty="0">
                <a:solidFill>
                  <a:schemeClr val="tx2"/>
                </a:solidFill>
              </a:rPr>
              <a:t>Pr. 31.12.23 har </a:t>
            </a:r>
            <a:r>
              <a:rPr lang="nb-NO" sz="3600" b="1" u="sng" dirty="0">
                <a:solidFill>
                  <a:schemeClr val="tx2"/>
                </a:solidFill>
              </a:rPr>
              <a:t>77 </a:t>
            </a:r>
            <a:r>
              <a:rPr lang="nb-NO" sz="3600" dirty="0">
                <a:solidFill>
                  <a:schemeClr val="tx2"/>
                </a:solidFill>
              </a:rPr>
              <a:t>personer hatt ansvaret for å planlegge og gjennomføre likepersonsaktiviteter.</a:t>
            </a:r>
            <a:br>
              <a:rPr lang="nb-NO" sz="3600" dirty="0">
                <a:solidFill>
                  <a:schemeClr val="tx2"/>
                </a:solidFill>
              </a:rPr>
            </a:br>
            <a:r>
              <a:rPr lang="nb-NO" sz="3600" b="1" dirty="0">
                <a:solidFill>
                  <a:schemeClr val="tx2"/>
                </a:solidFill>
              </a:rPr>
              <a:t>Dette er målgruppa for dette kurset</a:t>
            </a:r>
            <a:br>
              <a:rPr lang="nb-NO" sz="3600" dirty="0">
                <a:solidFill>
                  <a:schemeClr val="tx2"/>
                </a:solidFill>
              </a:rPr>
            </a:br>
            <a:r>
              <a:rPr lang="nb-NO" sz="3600" dirty="0">
                <a:solidFill>
                  <a:schemeClr val="tx2"/>
                </a:solidFill>
              </a:rPr>
              <a:t> </a:t>
            </a:r>
            <a:br>
              <a:rPr lang="nb-NO" sz="3600" dirty="0">
                <a:solidFill>
                  <a:schemeClr val="tx2"/>
                </a:solidFill>
              </a:rPr>
            </a:br>
            <a:br>
              <a:rPr lang="nb-NO" sz="3600" dirty="0">
                <a:solidFill>
                  <a:schemeClr val="tx2"/>
                </a:solidFill>
              </a:rPr>
            </a:br>
            <a:endParaRPr lang="nb-NO" sz="3600" dirty="0">
              <a:solidFill>
                <a:schemeClr val="tx2"/>
              </a:solidFill>
            </a:endParaRP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E54321F-C56B-967A-744E-82D6158FAA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a) Alle likepersoner i den nasjonale telefonkontaktordningen </a:t>
            </a:r>
            <a:r>
              <a:rPr lang="nb-NO" b="1" u="sng" dirty="0"/>
              <a:t>må</a:t>
            </a:r>
            <a:r>
              <a:rPr lang="nb-NO" dirty="0"/>
              <a:t> delta på opplæringskurs i regi av CP-foreningen. </a:t>
            </a:r>
            <a:br>
              <a:rPr lang="nb-NO" dirty="0"/>
            </a:br>
            <a:r>
              <a:rPr lang="nb-NO" dirty="0"/>
              <a:t>Sentralstyret godkjenner formelt alle nye telefonkontakter.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b) Det er fylkeslagene som ansvaret for utnevne ansvarlige for aktivitetene i fylkene.</a:t>
            </a:r>
            <a:br>
              <a:rPr lang="nb-NO" dirty="0"/>
            </a:br>
            <a:r>
              <a:rPr lang="nb-NO" b="1" dirty="0"/>
              <a:t>Vi</a:t>
            </a:r>
            <a:r>
              <a:rPr lang="nb-NO" b="1" u="sng" dirty="0"/>
              <a:t> krever </a:t>
            </a:r>
            <a:r>
              <a:rPr lang="nb-NO" b="1" dirty="0"/>
              <a:t>ikke opplæring, men vi har begynt å invitere til nasjonale kurs også for denne målgruppa ( 1-2 ganger i året).</a:t>
            </a:r>
            <a:br>
              <a:rPr lang="nb-NO" b="1" dirty="0"/>
            </a:br>
            <a:r>
              <a:rPr lang="nb-NO" b="1" dirty="0"/>
              <a:t>Dette er et slikt kurs!</a:t>
            </a:r>
            <a:br>
              <a:rPr lang="nb-NO" b="1" dirty="0"/>
            </a:br>
            <a:br>
              <a:rPr lang="nb-NO" dirty="0"/>
            </a:b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514350" indent="-514350">
              <a:buAutoNum type="alphaLcParenR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760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 </a:t>
            </a:r>
            <a:r>
              <a:rPr lang="nb-NO" sz="5400" b="1" dirty="0">
                <a:solidFill>
                  <a:schemeClr val="tx1"/>
                </a:solidFill>
              </a:rPr>
              <a:t>Formål med kurset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Tx/>
            </a:pPr>
            <a:r>
              <a:rPr lang="nb-NO" b="1" dirty="0">
                <a:solidFill>
                  <a:schemeClr val="tx2"/>
                </a:solidFill>
              </a:rPr>
              <a:t>Å gi dere som er ansvarlige for å planlegge og gjennomføre aktiviteter i fylkene et tilbud om opplæring i likepersonsarbeid</a:t>
            </a:r>
            <a:r>
              <a:rPr lang="nb-NO" dirty="0">
                <a:solidFill>
                  <a:schemeClr val="tx2"/>
                </a:solidFill>
              </a:rPr>
              <a:t>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Å gjøre dere tryggere (og mer bevisste på likepersonsarbeid) i rollen deres som arrangører av ulike aktiviteter.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Å gi oss ansatte i CP-foreningen en mulighet til å kvalitetssikre arbeidet vårt og innføre bedre opplæringsrutiner.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At dere får delt erfaringer og gitt tilbakemeldinger på om det er noe mer dere ønsker fra oss.</a:t>
            </a:r>
            <a:br>
              <a:rPr lang="nb-NO" dirty="0">
                <a:solidFill>
                  <a:schemeClr val="tx2"/>
                </a:solidFill>
              </a:rPr>
            </a:br>
            <a:endParaRPr lang="nb-NO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br>
              <a:rPr lang="nb-NO" dirty="0">
                <a:solidFill>
                  <a:schemeClr val="tx2"/>
                </a:solidFill>
              </a:rPr>
            </a:br>
            <a:endParaRPr lang="nb-NO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nb-NO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nb-NO" dirty="0">
              <a:solidFill>
                <a:schemeClr val="tx2"/>
              </a:solidFill>
            </a:endParaRPr>
          </a:p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2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930400" y="2098430"/>
            <a:ext cx="12723431" cy="2389987"/>
          </a:xfrm>
        </p:spPr>
        <p:txBody>
          <a:bodyPr>
            <a:normAutofit fontScale="90000"/>
          </a:bodyPr>
          <a:lstStyle/>
          <a:p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r>
              <a:rPr lang="nb-NO" sz="6700" dirty="0"/>
              <a:t> </a:t>
            </a: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r>
              <a:rPr lang="nb-NO" sz="5300" dirty="0"/>
              <a:t>Del 1: Hva er likepersonsarbeid? </a:t>
            </a:r>
            <a:br>
              <a:rPr lang="nb-NO" sz="5300" dirty="0"/>
            </a:br>
            <a:r>
              <a:rPr lang="nb-NO" sz="5300" dirty="0"/>
              <a:t>Del 2: Hva er en likeperson? </a:t>
            </a:r>
            <a:br>
              <a:rPr lang="nb-NO" dirty="0"/>
            </a:b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4800" dirty="0"/>
              <a:t>En generell innføring i likepersonsarbeid og hvorfor det er så viktig?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527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Hva er likepersonsarbeid?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2820" y="2430966"/>
            <a:ext cx="14029069" cy="5632517"/>
          </a:xfrm>
          <a:noFill/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nb-NO" dirty="0">
                <a:solidFill>
                  <a:schemeClr val="tx2"/>
                </a:solidFill>
              </a:rPr>
              <a:t> </a:t>
            </a:r>
          </a:p>
          <a:p>
            <a:pPr marL="0" indent="0">
              <a:buClrTx/>
              <a:buNone/>
            </a:pPr>
            <a:r>
              <a:rPr lang="nb-NO" dirty="0">
                <a:solidFill>
                  <a:schemeClr val="tx2"/>
                </a:solidFill>
              </a:rPr>
              <a:t>«</a:t>
            </a:r>
            <a:r>
              <a:rPr lang="nb-NO" sz="3600" dirty="0">
                <a:solidFill>
                  <a:schemeClr val="tx2"/>
                </a:solidFill>
              </a:rPr>
              <a:t>Ei samhandling mellom personer som opplever å være i samme båt, det vil si samme livssituasjon, og hvor selve samhandlinga har som mål å være ei hjelp, støtte eller veiledning partene i mellom» </a:t>
            </a:r>
          </a:p>
          <a:p>
            <a:pPr marL="0" indent="0">
              <a:buNone/>
            </a:pPr>
            <a:br>
              <a:rPr lang="nb-NO" sz="2800" dirty="0"/>
            </a:br>
            <a:r>
              <a:rPr lang="nb-NO" sz="2400" dirty="0"/>
              <a:t>Definisjonen kommer fra et veiledningshefte om likepersonsarbeid for funksjonshemmedes organisasjoner. I 2001 var det sosialdepartementet som var utgiver, mens i dag er det BUFDIR (Barne-ungdoms og familiedirektoratet) som har ansvaret for å følge opp likepersonsarbeidet i funksjonshemmedes organisasjoner</a:t>
            </a:r>
            <a:r>
              <a:rPr lang="nb-NO" sz="2800" dirty="0"/>
              <a:t>.</a:t>
            </a:r>
            <a:endParaRPr lang="nb-NO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7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2"/>
                </a:solidFill>
              </a:rPr>
              <a:t>Hva er likepersonsarbeid?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2820" y="2430966"/>
            <a:ext cx="14029069" cy="5632517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ClrTx/>
              <a:buNone/>
            </a:pPr>
            <a:r>
              <a:rPr lang="nb-NO" dirty="0">
                <a:solidFill>
                  <a:schemeClr val="tx2"/>
                </a:solidFill>
              </a:rPr>
              <a:t> </a:t>
            </a:r>
          </a:p>
          <a:p>
            <a:pPr marL="0" indent="0">
              <a:buClrTx/>
              <a:buNone/>
            </a:pPr>
            <a:r>
              <a:rPr lang="nb-NO" b="1" dirty="0">
                <a:solidFill>
                  <a:schemeClr val="tx2"/>
                </a:solidFill>
              </a:rPr>
              <a:t>Likepersonsarbeid: </a:t>
            </a:r>
            <a:r>
              <a:rPr lang="nb-NO" dirty="0">
                <a:solidFill>
                  <a:schemeClr val="tx2"/>
                </a:solidFill>
              </a:rPr>
              <a:t>En organisert overføring av personlige erfaringer mellom personer med nedsatt funksjonsevne og mellom pårørende. Normalt vil den som overfører erfaringer ha et lengre og mer bearbeidet erfaring enn de øvrige</a:t>
            </a:r>
            <a:r>
              <a:rPr lang="nb-NO" sz="36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br>
              <a:rPr lang="nb-NO" sz="3600" dirty="0">
                <a:solidFill>
                  <a:schemeClr val="tx2"/>
                </a:solidFill>
              </a:rPr>
            </a:br>
            <a:r>
              <a:rPr lang="nb-NO" sz="3600" b="1" dirty="0">
                <a:solidFill>
                  <a:schemeClr val="tx2"/>
                </a:solidFill>
              </a:rPr>
              <a:t>En likepersonsaktivitet</a:t>
            </a:r>
            <a:r>
              <a:rPr lang="nb-NO" sz="3600" dirty="0">
                <a:solidFill>
                  <a:schemeClr val="tx2"/>
                </a:solidFill>
              </a:rPr>
              <a:t>: Tidsavgrenset aktivitet som har som formål å utføre likepersonsarbeid, eksempler er kurs, samtalegrupper og aktivitetsgrupper. Vi registrerer også temamøter, der det settes av tid til erfaringsutveksling.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Definisjonene over er hentet fra BUFDIR, og er gjeldende i dagens regelverk/forskrift for tilskudd til funksjonshemmedes organisasjoner.</a:t>
            </a:r>
            <a:br>
              <a:rPr lang="nb-NO" sz="2800" dirty="0"/>
            </a:br>
            <a:endParaRPr lang="nb-NO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3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2"/>
                </a:solidFill>
              </a:rPr>
              <a:t>Hva er en likeperson?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endParaRPr lang="nb-NO" b="1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 algn="l">
              <a:buNone/>
            </a:pPr>
            <a:r>
              <a:rPr lang="nb-NO" sz="4600" b="1" dirty="0">
                <a:solidFill>
                  <a:srgbClr val="333333"/>
                </a:solidFill>
              </a:rPr>
              <a:t>Li</a:t>
            </a:r>
            <a:r>
              <a:rPr lang="nb-NO" sz="4600" b="1" dirty="0">
                <a:solidFill>
                  <a:srgbClr val="333333"/>
                </a:solidFill>
                <a:effectLst/>
              </a:rPr>
              <a:t>keperson: </a:t>
            </a:r>
            <a:br>
              <a:rPr lang="nb-NO" sz="4600" b="0" i="0" dirty="0">
                <a:solidFill>
                  <a:srgbClr val="333333"/>
                </a:solidFill>
                <a:effectLst/>
              </a:rPr>
            </a:br>
            <a:r>
              <a:rPr lang="nb-NO" sz="4600" b="0" i="0" dirty="0">
                <a:solidFill>
                  <a:srgbClr val="333333"/>
                </a:solidFill>
                <a:effectLst/>
              </a:rPr>
              <a:t>En likeperson er en person den enkelte organisasjon selv har definert til å ha en særskilt rolle i organisasjonens likepersonsarbeid.</a:t>
            </a:r>
            <a:endParaRPr lang="nb-NO" sz="4600" b="1" i="0" dirty="0">
              <a:solidFill>
                <a:srgbClr val="333333"/>
              </a:solidFill>
              <a:effectLst/>
            </a:endParaRPr>
          </a:p>
          <a:p>
            <a:pPr marL="0" indent="0" algn="l">
              <a:buNone/>
            </a:pPr>
            <a:endParaRPr lang="nb-NO" sz="4600" b="1" i="0" dirty="0">
              <a:solidFill>
                <a:srgbClr val="333333"/>
              </a:solidFill>
              <a:effectLst/>
            </a:endParaRPr>
          </a:p>
          <a:p>
            <a:pPr marL="0" indent="0" algn="l">
              <a:buNone/>
            </a:pPr>
            <a:r>
              <a:rPr lang="nb-NO" sz="4600" b="1" dirty="0">
                <a:solidFill>
                  <a:srgbClr val="333333"/>
                </a:solidFill>
                <a:effectLst/>
              </a:rPr>
              <a:t>Tellende likepersoner (fra forskriften til </a:t>
            </a:r>
            <a:r>
              <a:rPr lang="nb-NO" sz="4600" b="1" dirty="0" err="1">
                <a:solidFill>
                  <a:srgbClr val="333333"/>
                </a:solidFill>
                <a:effectLst/>
              </a:rPr>
              <a:t>Bufdir</a:t>
            </a:r>
            <a:r>
              <a:rPr lang="nb-NO" sz="4600" b="1" dirty="0">
                <a:solidFill>
                  <a:srgbClr val="333333"/>
                </a:solidFill>
                <a:effectLst/>
              </a:rPr>
              <a:t>)</a:t>
            </a:r>
          </a:p>
          <a:p>
            <a:pPr marL="0" indent="0" algn="l">
              <a:buNone/>
            </a:pPr>
            <a:r>
              <a:rPr lang="nb-NO" sz="4600" b="0" i="0" dirty="0">
                <a:solidFill>
                  <a:srgbClr val="333333"/>
                </a:solidFill>
                <a:effectLst/>
              </a:rPr>
              <a:t>En tellende likeperson er en person som har gjennomført minst én likepersonsaktivitet før 31. desember i grunnlagsåret, jf. </a:t>
            </a:r>
            <a:r>
              <a:rPr lang="nb-NO" sz="4600" b="0" i="0" u="none" strike="noStrike" dirty="0">
                <a:solidFill>
                  <a:srgbClr val="DB142C"/>
                </a:solidFill>
                <a:effectLst/>
                <a:hlinkClick r:id="rId2"/>
              </a:rPr>
              <a:t>§ 4</a:t>
            </a:r>
            <a:r>
              <a:rPr lang="nb-NO" sz="4600" b="0" i="0" dirty="0">
                <a:solidFill>
                  <a:srgbClr val="333333"/>
                </a:solidFill>
                <a:effectLst/>
              </a:rPr>
              <a:t> bokstav k, l og m, og kan ikke motta lønn/betaling for likepersonsarbeidet.</a:t>
            </a:r>
          </a:p>
          <a:p>
            <a:pPr marL="0" indent="0" algn="l">
              <a:buNone/>
            </a:pPr>
            <a:r>
              <a:rPr lang="nb-NO" sz="4600" b="0" i="0" dirty="0">
                <a:solidFill>
                  <a:srgbClr val="333333"/>
                </a:solidFill>
                <a:effectLst/>
              </a:rPr>
              <a:t>En tellende likeperson må være pekt ut på bakgrunn av en vurdering gjort av organisasjonen. Organisasjonen må ha dokumenterte rutiner for kvalitetssikring av sine tellende likepersoner. </a:t>
            </a:r>
            <a:br>
              <a:rPr lang="nb-NO" sz="4600" dirty="0">
                <a:solidFill>
                  <a:srgbClr val="333333"/>
                </a:solidFill>
              </a:rPr>
            </a:br>
            <a:r>
              <a:rPr lang="nb-NO" sz="4600" b="0" i="0" dirty="0">
                <a:solidFill>
                  <a:srgbClr val="333333"/>
                </a:solidFill>
                <a:effectLst/>
              </a:rPr>
              <a:t>Det er ikke tilstrekkelig at en person kun innehar et verv for å kunne anses som en tellende likeperson.</a:t>
            </a:r>
          </a:p>
          <a:p>
            <a:pPr marL="0" indent="0" algn="l">
              <a:buNone/>
            </a:pPr>
            <a:endParaRPr lang="nb-NO" sz="4600" b="0" i="0" dirty="0">
              <a:solidFill>
                <a:srgbClr val="333333"/>
              </a:solidFill>
              <a:effectLst/>
            </a:endParaRPr>
          </a:p>
          <a:p>
            <a:pPr marL="0" indent="0">
              <a:buClrTx/>
              <a:buNone/>
            </a:pPr>
            <a:br>
              <a:rPr lang="nb-NO" dirty="0">
                <a:solidFill>
                  <a:schemeClr val="tx2"/>
                </a:solidFill>
              </a:rPr>
            </a:b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8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587EE-C575-4F86-93F2-138D58EC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Hva er en likeperson?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D21D3-7789-4A44-BE82-C845C1477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70761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2800" dirty="0"/>
              <a:t>En person som den enkelte organisasjon har utnevnt til å ha en særskilt rolle i organisasjonens likepersonsarbeid (</a:t>
            </a:r>
            <a:r>
              <a:rPr lang="nb-NO" sz="2800" dirty="0" err="1"/>
              <a:t>Bufdir</a:t>
            </a:r>
            <a:r>
              <a:rPr lang="nb-NO" sz="2800" dirty="0"/>
              <a:t>)</a:t>
            </a:r>
            <a:endParaRPr lang="nb-NO" dirty="0"/>
          </a:p>
          <a:p>
            <a:pPr>
              <a:buClrTx/>
            </a:pPr>
            <a:r>
              <a:rPr lang="nb-NO" sz="2800" dirty="0"/>
              <a:t>Når det gjelder lokale aktiviteter er det styrene i fylkeslagene som utnevner.</a:t>
            </a:r>
          </a:p>
          <a:p>
            <a:pPr>
              <a:buClrTx/>
            </a:pPr>
            <a:r>
              <a:rPr lang="nb-NO" sz="2800" dirty="0"/>
              <a:t>Styret har et ansvar for å utnevne personer de mener er skikket for oppgaven (planlegge og gjennomføre en lokal likemannsaktivitet). Styrene må kvalitetssikre så langt det lar seg gjøre. 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DABB5CF-6A09-4FB2-820A-3B17DDED2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3446" y="2592324"/>
            <a:ext cx="6480810" cy="547268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2800" dirty="0"/>
              <a:t>En person som selv har en diagnose/funksjonsnedsettelse eller være pårørende (og medlem i CP-foreningen)</a:t>
            </a:r>
          </a:p>
          <a:p>
            <a:pPr>
              <a:buClrTx/>
            </a:pPr>
            <a:r>
              <a:rPr lang="nb-NO" sz="2800" dirty="0"/>
              <a:t>Ha et bearbeidet forhold og en viss distanse til egen diagnose og funksjonsnedsettelse.</a:t>
            </a:r>
          </a:p>
          <a:p>
            <a:pPr>
              <a:buClrTx/>
            </a:pPr>
            <a:r>
              <a:rPr lang="nb-NO" sz="2800" dirty="0"/>
              <a:t>Kunne skille mellom egne problemer og andres. Evne til å reflektere over egne og andres erfaringer.</a:t>
            </a:r>
          </a:p>
          <a:p>
            <a:pPr>
              <a:buClrTx/>
            </a:pPr>
            <a:r>
              <a:rPr lang="nb-NO" sz="2800" dirty="0"/>
              <a:t>Være interessert og ha tid til å gjøre en innsats.</a:t>
            </a:r>
          </a:p>
          <a:p>
            <a:pPr marL="0" indent="0">
              <a:buClrTx/>
              <a:buNone/>
            </a:pPr>
            <a:endParaRPr lang="nb-NO" sz="2800" dirty="0"/>
          </a:p>
          <a:p>
            <a:pPr>
              <a:buClrTx/>
            </a:pPr>
            <a:endParaRPr lang="nb-NO" sz="28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420D9D2-508B-44A9-BB1F-19670FA27982}"/>
              </a:ext>
            </a:extLst>
          </p:cNvPr>
          <p:cNvSpPr/>
          <p:nvPr/>
        </p:nvSpPr>
        <p:spPr>
          <a:xfrm>
            <a:off x="10498444" y="7786033"/>
            <a:ext cx="3646448" cy="1006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Egenskaper ved en likeperson</a:t>
            </a:r>
          </a:p>
        </p:txBody>
      </p:sp>
    </p:spTree>
    <p:extLst>
      <p:ext uri="{BB962C8B-B14F-4D97-AF65-F5344CB8AC3E}">
        <p14:creationId xmlns:p14="http://schemas.microsoft.com/office/powerpoint/2010/main" val="252264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P Foren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3352"/>
      </a:accent1>
      <a:accent2>
        <a:srgbClr val="0970B5"/>
      </a:accent2>
      <a:accent3>
        <a:srgbClr val="57575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P Foreningen">
      <a:majorFont>
        <a:latin typeface="Texta Heavy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CPForeningen.potx" id="{1D9952DC-7C98-4F32-AAB5-AF491C57C25E}" vid="{4D0042C1-F576-4E01-878D-DA86856503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PPTmal_CPForeningen</Template>
  <TotalTime>908</TotalTime>
  <Words>2143</Words>
  <Application>Microsoft Office PowerPoint</Application>
  <PresentationFormat>Egendefinert</PresentationFormat>
  <Paragraphs>232</Paragraphs>
  <Slides>26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4" baseType="lpstr">
      <vt:lpstr>Arial</vt:lpstr>
      <vt:lpstr>Calibri</vt:lpstr>
      <vt:lpstr>Georgia</vt:lpstr>
      <vt:lpstr>Helvetica Neue</vt:lpstr>
      <vt:lpstr>Texta</vt:lpstr>
      <vt:lpstr>Texta Heavy</vt:lpstr>
      <vt:lpstr>Texta Medium</vt:lpstr>
      <vt:lpstr>Office-tema</vt:lpstr>
      <vt:lpstr>Kurs i likepersonsarbeid</vt:lpstr>
      <vt:lpstr> </vt:lpstr>
      <vt:lpstr>Likepersoner og opplæring (bakgrunn for kurset)</vt:lpstr>
      <vt:lpstr> Formål med kurset</vt:lpstr>
      <vt:lpstr>              Del 1: Hva er likepersonsarbeid?  Del 2: Hva er en likeperson?  </vt:lpstr>
      <vt:lpstr>Hva er likepersonsarbeid? </vt:lpstr>
      <vt:lpstr>Hva er likepersonsarbeid? </vt:lpstr>
      <vt:lpstr>Hva er en likeperson?</vt:lpstr>
      <vt:lpstr>Hva er en likeperson?</vt:lpstr>
      <vt:lpstr>En likeperson bør: </vt:lpstr>
      <vt:lpstr>Betydningen av likepersonsarbeid </vt:lpstr>
      <vt:lpstr>Likepersonsarbeid i brukerorganisasjonene</vt:lpstr>
      <vt:lpstr>Grensesetting</vt:lpstr>
      <vt:lpstr>Del 3 Likepersonsarbeid i CP-foreningen</vt:lpstr>
      <vt:lpstr>Likepersonsarbeid i CP-foreningen</vt:lpstr>
      <vt:lpstr> Antall likepersonsdager og likepersoner i CP-foreningen (utvikling over tid) </vt:lpstr>
      <vt:lpstr>Dager med likepersonsaktivitet i 2023</vt:lpstr>
      <vt:lpstr>Dager med aktivitet fordelt på fylkene i 2023</vt:lpstr>
      <vt:lpstr>Nettverk  </vt:lpstr>
      <vt:lpstr>Prosjekt for nye foreldre</vt:lpstr>
      <vt:lpstr>Facebook-grupper</vt:lpstr>
      <vt:lpstr>Digitale møter</vt:lpstr>
      <vt:lpstr>Eksempler på (gjennomførte) digitale møter</vt:lpstr>
      <vt:lpstr>Innrapportering til myndighetene</vt:lpstr>
      <vt:lpstr>Fylkene har innrapporteringsplikt</vt:lpstr>
      <vt:lpstr>Del 4 Erfaringsutveksling på tvers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Benestad</dc:creator>
  <cp:lastModifiedBy>Kristin Benestad</cp:lastModifiedBy>
  <cp:revision>96</cp:revision>
  <dcterms:created xsi:type="dcterms:W3CDTF">2019-03-08T08:48:23Z</dcterms:created>
  <dcterms:modified xsi:type="dcterms:W3CDTF">2024-04-24T17:24:20Z</dcterms:modified>
</cp:coreProperties>
</file>