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  <p:sldMasterId id="2147483682" r:id="rId3"/>
    <p:sldMasterId id="2147483697" r:id="rId4"/>
    <p:sldMasterId id="2147483709" r:id="rId5"/>
  </p:sldMasterIdLst>
  <p:notesMasterIdLst>
    <p:notesMasterId r:id="rId93"/>
  </p:notesMasterIdLst>
  <p:sldIdLst>
    <p:sldId id="257" r:id="rId6"/>
    <p:sldId id="323" r:id="rId7"/>
    <p:sldId id="369" r:id="rId8"/>
    <p:sldId id="301" r:id="rId9"/>
    <p:sldId id="307" r:id="rId10"/>
    <p:sldId id="378" r:id="rId11"/>
    <p:sldId id="377" r:id="rId12"/>
    <p:sldId id="379" r:id="rId13"/>
    <p:sldId id="380" r:id="rId14"/>
    <p:sldId id="384" r:id="rId15"/>
    <p:sldId id="381" r:id="rId16"/>
    <p:sldId id="385" r:id="rId17"/>
    <p:sldId id="382" r:id="rId18"/>
    <p:sldId id="383" r:id="rId19"/>
    <p:sldId id="391" r:id="rId20"/>
    <p:sldId id="373" r:id="rId21"/>
    <p:sldId id="318" r:id="rId22"/>
    <p:sldId id="420" r:id="rId23"/>
    <p:sldId id="421" r:id="rId24"/>
    <p:sldId id="422" r:id="rId25"/>
    <p:sldId id="423" r:id="rId26"/>
    <p:sldId id="424" r:id="rId27"/>
    <p:sldId id="425" r:id="rId28"/>
    <p:sldId id="426" r:id="rId29"/>
    <p:sldId id="320" r:id="rId30"/>
    <p:sldId id="392" r:id="rId31"/>
    <p:sldId id="393" r:id="rId32"/>
    <p:sldId id="394" r:id="rId33"/>
    <p:sldId id="395" r:id="rId34"/>
    <p:sldId id="396" r:id="rId35"/>
    <p:sldId id="397" r:id="rId36"/>
    <p:sldId id="398" r:id="rId37"/>
    <p:sldId id="399" r:id="rId38"/>
    <p:sldId id="419" r:id="rId39"/>
    <p:sldId id="256" r:id="rId40"/>
    <p:sldId id="427" r:id="rId41"/>
    <p:sldId id="258" r:id="rId42"/>
    <p:sldId id="267" r:id="rId43"/>
    <p:sldId id="260" r:id="rId44"/>
    <p:sldId id="262" r:id="rId45"/>
    <p:sldId id="259" r:id="rId46"/>
    <p:sldId id="261" r:id="rId47"/>
    <p:sldId id="263" r:id="rId48"/>
    <p:sldId id="270" r:id="rId49"/>
    <p:sldId id="269" r:id="rId50"/>
    <p:sldId id="264" r:id="rId51"/>
    <p:sldId id="428" r:id="rId52"/>
    <p:sldId id="271" r:id="rId53"/>
    <p:sldId id="268" r:id="rId54"/>
    <p:sldId id="266" r:id="rId55"/>
    <p:sldId id="371" r:id="rId56"/>
    <p:sldId id="388" r:id="rId57"/>
    <p:sldId id="372" r:id="rId58"/>
    <p:sldId id="370" r:id="rId59"/>
    <p:sldId id="303" r:id="rId60"/>
    <p:sldId id="412" r:id="rId61"/>
    <p:sldId id="415" r:id="rId62"/>
    <p:sldId id="287" r:id="rId63"/>
    <p:sldId id="416" r:id="rId64"/>
    <p:sldId id="316" r:id="rId65"/>
    <p:sldId id="417" r:id="rId66"/>
    <p:sldId id="315" r:id="rId67"/>
    <p:sldId id="418" r:id="rId68"/>
    <p:sldId id="319" r:id="rId69"/>
    <p:sldId id="265" r:id="rId70"/>
    <p:sldId id="407" r:id="rId71"/>
    <p:sldId id="408" r:id="rId72"/>
    <p:sldId id="409" r:id="rId73"/>
    <p:sldId id="410" r:id="rId74"/>
    <p:sldId id="411" r:id="rId75"/>
    <p:sldId id="413" r:id="rId76"/>
    <p:sldId id="414" r:id="rId77"/>
    <p:sldId id="317" r:id="rId78"/>
    <p:sldId id="387" r:id="rId79"/>
    <p:sldId id="374" r:id="rId80"/>
    <p:sldId id="400" r:id="rId81"/>
    <p:sldId id="401" r:id="rId82"/>
    <p:sldId id="402" r:id="rId83"/>
    <p:sldId id="403" r:id="rId84"/>
    <p:sldId id="404" r:id="rId85"/>
    <p:sldId id="405" r:id="rId86"/>
    <p:sldId id="406" r:id="rId87"/>
    <p:sldId id="390" r:id="rId88"/>
    <p:sldId id="321" r:id="rId89"/>
    <p:sldId id="389" r:id="rId90"/>
    <p:sldId id="302" r:id="rId91"/>
    <p:sldId id="375" r:id="rId92"/>
  </p:sldIdLst>
  <p:sldSz cx="16254413" cy="9144000"/>
  <p:notesSz cx="6797675" cy="9926638"/>
  <p:defaultTextStyle>
    <a:defPPr>
      <a:defRPr lang="nb-NO"/>
    </a:defPPr>
    <a:lvl1pPr marL="0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39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078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617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156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695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234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773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312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istin Benestad" initials="KB" lastIdx="1" clrIdx="0">
    <p:extLst>
      <p:ext uri="{19B8F6BF-5375-455C-9EA6-DF929625EA0E}">
        <p15:presenceInfo xmlns:p15="http://schemas.microsoft.com/office/powerpoint/2012/main" userId="S::kristin@cp.no::5567fa06-9817-4e2a-b5ea-8672d198963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ddels stil 2 – uthev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04" autoAdjust="0"/>
    <p:restoredTop sz="81429" autoAdjust="0"/>
  </p:normalViewPr>
  <p:slideViewPr>
    <p:cSldViewPr snapToGrid="0">
      <p:cViewPr varScale="1">
        <p:scale>
          <a:sx n="69" d="100"/>
          <a:sy n="69" d="100"/>
        </p:scale>
        <p:origin x="3000" y="60"/>
      </p:cViewPr>
      <p:guideLst>
        <p:guide orient="horz" pos="2880"/>
        <p:guide pos="511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576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97" Type="http://schemas.openxmlformats.org/officeDocument/2006/relationships/theme" Target="theme/theme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slide" Target="slides/slide82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slide" Target="slides/slide85.xml"/><Relationship Id="rId95" Type="http://schemas.openxmlformats.org/officeDocument/2006/relationships/presProps" Target="pres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notesMaster" Target="notesMasters/notesMaster1.xml"/><Relationship Id="rId9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83CA74-059D-44E1-A50E-D4E8093E5D81}" type="datetimeFigureOut">
              <a:rPr lang="nb-NO" smtClean="0"/>
              <a:t>04.11.2024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B9383D-A348-4458-9948-9D2D02BFFDB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01008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9383D-A348-4458-9948-9D2D02BFFDB5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49315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6F1AEB-5F59-25E7-A1A8-DFB3F894B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455E6539-EDD6-BC79-3565-4FD4A7F14B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C0509ECA-A480-4456-7218-CC484C9EDF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087ED8E-F6EC-39BC-B309-E59E887AD5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9383D-A348-4458-9948-9D2D02BFFDB5}" type="slidenum">
              <a:rPr lang="nb-NO" smtClean="0"/>
              <a:t>53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5727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99098-A5F8-362D-FBD4-DADE6F735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536156DF-038A-6A5A-8CC9-F5970B677F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05F47BC7-054A-1585-6246-ECCED7C06B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FD19721-3A17-547B-937E-7314280068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9383D-A348-4458-9948-9D2D02BFFDB5}" type="slidenum">
              <a:rPr lang="nb-NO" smtClean="0"/>
              <a:t>54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081334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9383D-A348-4458-9948-9D2D02BFFDB5}" type="slidenum">
              <a:rPr lang="nb-NO" smtClean="0"/>
              <a:t>55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424135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E7AA2-3E8B-4E36-8B12-38AD007A2B76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3804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E7AA2-3E8B-4E36-8B12-38AD007A2B76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7243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D1787-A0EF-27DF-3A52-FA16266F9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3DA8ABAA-9125-BC08-79E1-1C8A94D504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16B6E371-9197-5788-F441-C9368A83EE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C869EB4-32E7-3319-0E84-3E89CA41C5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9383D-A348-4458-9948-9D2D02BFFDB5}" type="slidenum">
              <a:rPr lang="nb-NO" smtClean="0"/>
              <a:t>75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720746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D1787-A0EF-27DF-3A52-FA16266F9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3DA8ABAA-9125-BC08-79E1-1C8A94D504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16B6E371-9197-5788-F441-C9368A83EE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C869EB4-32E7-3319-0E84-3E89CA41C5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B9383D-A348-4458-9948-9D2D02BFFDB5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0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0746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B9383D-A348-4458-9948-9D2D02BFFDB5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0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9407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B9383D-A348-4458-9948-9D2D02BFFDB5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0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1891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Tx/>
            </a:pPr>
            <a:r>
              <a:rPr lang="nb-NO" dirty="0"/>
              <a:t>I Norge er hovedregelen at nettløsninger skal være universelt utformet</a:t>
            </a:r>
          </a:p>
          <a:p>
            <a:pPr>
              <a:buClrTx/>
            </a:pPr>
            <a:r>
              <a:rPr lang="nb-NO" dirty="0"/>
              <a:t>En nettside som er universelt utformet vil som regel få flere besøkende</a:t>
            </a:r>
          </a:p>
          <a:p>
            <a:pPr>
              <a:buClrTx/>
            </a:pPr>
            <a:r>
              <a:rPr lang="nb-NO" dirty="0"/>
              <a:t>WCAG er en internasjonalt anerkjent standard som brukes for å lage nettinnhold mer tilgjengelig</a:t>
            </a:r>
          </a:p>
          <a:p>
            <a:pPr>
              <a:buClrTx/>
            </a:pP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 vil gå gjennom strukturen på cp.no og se på hva vi kan gjøre for at relevant informasjon skal bli enklere å finne for ulike målgrupper</a:t>
            </a:r>
            <a:endParaRPr lang="nb-NO" sz="1200" b="1" dirty="0"/>
          </a:p>
          <a:p>
            <a:pPr>
              <a:buClrTx/>
            </a:pP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B9383D-A348-4458-9948-9D2D02BFFDB5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0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324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9383D-A348-4458-9948-9D2D02BFFDB5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34677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B9383D-A348-4458-9948-9D2D02BFFDB5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0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9771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B9383D-A348-4458-9948-9D2D02BFFDB5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0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47972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9383D-A348-4458-9948-9D2D02BFFDB5}" type="slidenum">
              <a:rPr lang="nb-NO" smtClean="0"/>
              <a:t>84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23771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9383D-A348-4458-9948-9D2D02BFFDB5}" type="slidenum">
              <a:rPr lang="nb-NO" smtClean="0"/>
              <a:t>86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860966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99D2CA-6491-2DA7-49A8-E218F0672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5CF94B09-DC35-3D2B-26C8-0775BA5E5A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30DA948D-7AA2-8668-ECC4-B3E946FD3A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4998B23-854C-75CD-2F5D-BE106FA586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9383D-A348-4458-9948-9D2D02BFFDB5}" type="slidenum">
              <a:rPr lang="nb-NO" smtClean="0"/>
              <a:t>87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98958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3632F8-FE10-E7AE-FFE0-0FB91D16F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E687C446-0892-6B5B-BA53-8A985F677E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16F98BA1-F46E-A6E2-159D-6E4008FB87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7F1DDC9-F6E8-010A-C791-FF8AE75FA8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9383D-A348-4458-9948-9D2D02BFFDB5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45330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9383D-A348-4458-9948-9D2D02BFFDB5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31552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215A0-CBEB-F0D7-375D-7832E7564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53E11C0E-E5EE-9F4C-9F16-6ECE8B1784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28DACB56-9ACD-8DBE-563D-46A8309594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7C800EC-4EBB-1DC0-E467-D04AE9708A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9383D-A348-4458-9948-9D2D02BFFDB5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23989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9383D-A348-4458-9948-9D2D02BFFDB5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39166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9383D-A348-4458-9948-9D2D02BFFDB5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19689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9383D-A348-4458-9948-9D2D02BFFDB5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1089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D509E-58A9-A478-EECF-27AF8D36B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060F495B-D4B6-0955-13F2-CD80E1602F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D58A5D1D-0ECD-0B7E-6000-5D869658A0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49E42DB-0EBC-FB11-222B-2F9E70CACB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9383D-A348-4458-9948-9D2D02BFFDB5}" type="slidenum">
              <a:rPr lang="nb-NO" smtClean="0"/>
              <a:t>51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1631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Rø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052256" y="1955800"/>
            <a:ext cx="12601575" cy="2532618"/>
          </a:xfrm>
        </p:spPr>
        <p:txBody>
          <a:bodyPr anchor="b">
            <a:normAutofit/>
          </a:bodyPr>
          <a:lstStyle>
            <a:lvl1pPr algn="l">
              <a:defRPr sz="91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052256" y="4928426"/>
            <a:ext cx="12601575" cy="1587881"/>
          </a:xfrm>
        </p:spPr>
        <p:txBody>
          <a:bodyPr>
            <a:normAutofit/>
          </a:bodyPr>
          <a:lstStyle>
            <a:lvl1pPr marL="0" indent="0" algn="l">
              <a:buNone/>
              <a:defRPr sz="5400">
                <a:solidFill>
                  <a:schemeClr val="bg1"/>
                </a:solidFill>
                <a:latin typeface="Texta Medium" panose="02000000000000000000" pitchFamily="50" charset="0"/>
              </a:defRPr>
            </a:lvl1pPr>
            <a:lvl2pPr marL="609539" indent="0" algn="ctr">
              <a:buNone/>
              <a:defRPr sz="2666"/>
            </a:lvl2pPr>
            <a:lvl3pPr marL="1219078" indent="0" algn="ctr">
              <a:buNone/>
              <a:defRPr sz="2400"/>
            </a:lvl3pPr>
            <a:lvl4pPr marL="1828617" indent="0" algn="ctr">
              <a:buNone/>
              <a:defRPr sz="2133"/>
            </a:lvl4pPr>
            <a:lvl5pPr marL="2438156" indent="0" algn="ctr">
              <a:buNone/>
              <a:defRPr sz="2133"/>
            </a:lvl5pPr>
            <a:lvl6pPr marL="3047695" indent="0" algn="ctr">
              <a:buNone/>
              <a:defRPr sz="2133"/>
            </a:lvl6pPr>
            <a:lvl7pPr marL="3657234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2" indent="0" algn="ctr">
              <a:buNone/>
              <a:defRPr sz="2133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0" hasCustomPrompt="1"/>
          </p:nvPr>
        </p:nvSpPr>
        <p:spPr>
          <a:xfrm>
            <a:off x="1930400" y="8064501"/>
            <a:ext cx="7670800" cy="469900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Texta Medium" panose="02000000000000000000" pitchFamily="50" charset="0"/>
              </a:defRPr>
            </a:lvl1pPr>
          </a:lstStyle>
          <a:p>
            <a:pPr lvl="0"/>
            <a:r>
              <a:rPr lang="nb-NO" dirty="0" err="1"/>
              <a:t>dd.mm.yyyy</a:t>
            </a:r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68306" cy="152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06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119609" y="2592324"/>
            <a:ext cx="6480810" cy="990124"/>
          </a:xfrm>
        </p:spPr>
        <p:txBody>
          <a:bodyPr anchor="t" anchorCtr="0">
            <a:normAutofit/>
          </a:bodyPr>
          <a:lstStyle>
            <a:lvl1pPr marL="0" indent="0">
              <a:buNone/>
              <a:defRPr sz="3400" b="1"/>
            </a:lvl1pPr>
            <a:lvl2pPr marL="609539" indent="0">
              <a:buNone/>
              <a:defRPr sz="2666" b="1"/>
            </a:lvl2pPr>
            <a:lvl3pPr marL="1219078" indent="0">
              <a:buNone/>
              <a:defRPr sz="2400" b="1"/>
            </a:lvl3pPr>
            <a:lvl4pPr marL="1828617" indent="0">
              <a:buNone/>
              <a:defRPr sz="2133" b="1"/>
            </a:lvl4pPr>
            <a:lvl5pPr marL="2438156" indent="0">
              <a:buNone/>
              <a:defRPr sz="2133" b="1"/>
            </a:lvl5pPr>
            <a:lvl6pPr marL="3047695" indent="0">
              <a:buNone/>
              <a:defRPr sz="2133" b="1"/>
            </a:lvl6pPr>
            <a:lvl7pPr marL="3657234" indent="0">
              <a:buNone/>
              <a:defRPr sz="2133" b="1"/>
            </a:lvl7pPr>
            <a:lvl8pPr marL="4266773" indent="0">
              <a:buNone/>
              <a:defRPr sz="2133" b="1"/>
            </a:lvl8pPr>
            <a:lvl9pPr marL="4876312" indent="0">
              <a:buNone/>
              <a:defRPr sz="2133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119609" y="3581400"/>
            <a:ext cx="6480810" cy="448360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8461058" y="2592324"/>
            <a:ext cx="6480810" cy="989075"/>
          </a:xfrm>
        </p:spPr>
        <p:txBody>
          <a:bodyPr anchor="t" anchorCtr="0">
            <a:noAutofit/>
          </a:bodyPr>
          <a:lstStyle>
            <a:lvl1pPr marL="0" indent="0">
              <a:buNone/>
              <a:defRPr sz="3400" b="1"/>
            </a:lvl1pPr>
            <a:lvl2pPr marL="609539" indent="0">
              <a:buNone/>
              <a:defRPr sz="2666" b="1"/>
            </a:lvl2pPr>
            <a:lvl3pPr marL="1219078" indent="0">
              <a:buNone/>
              <a:defRPr sz="2400" b="1"/>
            </a:lvl3pPr>
            <a:lvl4pPr marL="1828617" indent="0">
              <a:buNone/>
              <a:defRPr sz="2133" b="1"/>
            </a:lvl4pPr>
            <a:lvl5pPr marL="2438156" indent="0">
              <a:buNone/>
              <a:defRPr sz="2133" b="1"/>
            </a:lvl5pPr>
            <a:lvl6pPr marL="3047695" indent="0">
              <a:buNone/>
              <a:defRPr sz="2133" b="1"/>
            </a:lvl6pPr>
            <a:lvl7pPr marL="3657234" indent="0">
              <a:buNone/>
              <a:defRPr sz="2133" b="1"/>
            </a:lvl7pPr>
            <a:lvl8pPr marL="4266773" indent="0">
              <a:buNone/>
              <a:defRPr sz="2133" b="1"/>
            </a:lvl8pPr>
            <a:lvl9pPr marL="4876312" indent="0">
              <a:buNone/>
              <a:defRPr sz="2133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8461058" y="3581399"/>
            <a:ext cx="6480810" cy="4483609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04.11.2024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084663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vslutning Rø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829" y="3969078"/>
            <a:ext cx="5860755" cy="517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20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vslutning 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829" y="3969078"/>
            <a:ext cx="5860755" cy="517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549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04.11.2024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80477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04.11.2024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38400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Rø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052256" y="1955800"/>
            <a:ext cx="12601575" cy="2532618"/>
          </a:xfrm>
        </p:spPr>
        <p:txBody>
          <a:bodyPr anchor="b">
            <a:normAutofit/>
          </a:bodyPr>
          <a:lstStyle>
            <a:lvl1pPr algn="l">
              <a:defRPr sz="91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052256" y="4928426"/>
            <a:ext cx="12601575" cy="1587881"/>
          </a:xfrm>
        </p:spPr>
        <p:txBody>
          <a:bodyPr>
            <a:normAutofit/>
          </a:bodyPr>
          <a:lstStyle>
            <a:lvl1pPr marL="0" indent="0" algn="l">
              <a:buNone/>
              <a:defRPr sz="5400">
                <a:solidFill>
                  <a:schemeClr val="bg1"/>
                </a:solidFill>
                <a:latin typeface="Texta Medium" panose="02000000000000000000" pitchFamily="50" charset="0"/>
              </a:defRPr>
            </a:lvl1pPr>
            <a:lvl2pPr marL="609539" indent="0" algn="ctr">
              <a:buNone/>
              <a:defRPr sz="2666"/>
            </a:lvl2pPr>
            <a:lvl3pPr marL="1219078" indent="0" algn="ctr">
              <a:buNone/>
              <a:defRPr sz="2400"/>
            </a:lvl3pPr>
            <a:lvl4pPr marL="1828617" indent="0" algn="ctr">
              <a:buNone/>
              <a:defRPr sz="2133"/>
            </a:lvl4pPr>
            <a:lvl5pPr marL="2438156" indent="0" algn="ctr">
              <a:buNone/>
              <a:defRPr sz="2133"/>
            </a:lvl5pPr>
            <a:lvl6pPr marL="3047695" indent="0" algn="ctr">
              <a:buNone/>
              <a:defRPr sz="2133"/>
            </a:lvl6pPr>
            <a:lvl7pPr marL="3657234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2" indent="0" algn="ctr">
              <a:buNone/>
              <a:defRPr sz="2133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0" hasCustomPrompt="1"/>
          </p:nvPr>
        </p:nvSpPr>
        <p:spPr>
          <a:xfrm>
            <a:off x="1930400" y="8064501"/>
            <a:ext cx="7670800" cy="469900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Texta Medium" panose="02000000000000000000" pitchFamily="50" charset="0"/>
              </a:defRPr>
            </a:lvl1pPr>
          </a:lstStyle>
          <a:p>
            <a:pPr lvl="0"/>
            <a:r>
              <a:rPr lang="nb-NO" dirty="0" err="1"/>
              <a:t>dd.mm.yyyy</a:t>
            </a:r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68306" cy="152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636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052256" y="1955800"/>
            <a:ext cx="12601575" cy="2532618"/>
          </a:xfrm>
        </p:spPr>
        <p:txBody>
          <a:bodyPr anchor="b">
            <a:normAutofit/>
          </a:bodyPr>
          <a:lstStyle>
            <a:lvl1pPr algn="l">
              <a:defRPr sz="91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052256" y="4928426"/>
            <a:ext cx="12601575" cy="1587881"/>
          </a:xfrm>
        </p:spPr>
        <p:txBody>
          <a:bodyPr>
            <a:normAutofit/>
          </a:bodyPr>
          <a:lstStyle>
            <a:lvl1pPr marL="0" indent="0" algn="l">
              <a:buNone/>
              <a:defRPr sz="5400">
                <a:solidFill>
                  <a:schemeClr val="bg1"/>
                </a:solidFill>
                <a:latin typeface="Texta Medium" panose="02000000000000000000" pitchFamily="50" charset="0"/>
              </a:defRPr>
            </a:lvl1pPr>
            <a:lvl2pPr marL="609539" indent="0" algn="ctr">
              <a:buNone/>
              <a:defRPr sz="2666"/>
            </a:lvl2pPr>
            <a:lvl3pPr marL="1219078" indent="0" algn="ctr">
              <a:buNone/>
              <a:defRPr sz="2400"/>
            </a:lvl3pPr>
            <a:lvl4pPr marL="1828617" indent="0" algn="ctr">
              <a:buNone/>
              <a:defRPr sz="2133"/>
            </a:lvl4pPr>
            <a:lvl5pPr marL="2438156" indent="0" algn="ctr">
              <a:buNone/>
              <a:defRPr sz="2133"/>
            </a:lvl5pPr>
            <a:lvl6pPr marL="3047695" indent="0" algn="ctr">
              <a:buNone/>
              <a:defRPr sz="2133"/>
            </a:lvl6pPr>
            <a:lvl7pPr marL="3657234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2" indent="0" algn="ctr">
              <a:buNone/>
              <a:defRPr sz="2133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0" hasCustomPrompt="1"/>
          </p:nvPr>
        </p:nvSpPr>
        <p:spPr>
          <a:xfrm>
            <a:off x="1930400" y="8064501"/>
            <a:ext cx="7670800" cy="469900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Texta Medium" panose="02000000000000000000" pitchFamily="50" charset="0"/>
              </a:defRPr>
            </a:lvl1pPr>
          </a:lstStyle>
          <a:p>
            <a:pPr lvl="0"/>
            <a:r>
              <a:rPr lang="nb-NO" dirty="0" err="1"/>
              <a:t>dd.mm.yyyy</a:t>
            </a:r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68306" cy="152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040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04.11.2024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93509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60157" y="1160379"/>
            <a:ext cx="14019431" cy="941137"/>
          </a:xfrm>
        </p:spPr>
        <p:txBody>
          <a:bodyPr anchor="t" anchorCtr="0">
            <a:normAutofit/>
          </a:bodyPr>
          <a:lstStyle>
            <a:lvl1pPr>
              <a:defRPr sz="73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260157" y="2393299"/>
            <a:ext cx="14019431" cy="1248259"/>
          </a:xfrm>
        </p:spPr>
        <p:txBody>
          <a:bodyPr>
            <a:normAutofit/>
          </a:bodyPr>
          <a:lstStyle>
            <a:lvl1pPr marL="0" indent="0">
              <a:buNone/>
              <a:defRPr sz="4300">
                <a:solidFill>
                  <a:schemeClr val="bg1"/>
                </a:solidFill>
                <a:latin typeface="Texta Medium" panose="02000000000000000000" pitchFamily="50" charset="0"/>
              </a:defRPr>
            </a:lvl1pPr>
            <a:lvl2pPr marL="609539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2pPr>
            <a:lvl3pPr marL="121907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61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15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23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77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31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04.11.2024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22974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60157" y="288036"/>
            <a:ext cx="6480810" cy="180028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260157" y="2592324"/>
            <a:ext cx="6480810" cy="547268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04.11.2024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8461058" y="1260157"/>
            <a:ext cx="6480810" cy="661042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720000" rIns="0" bIns="0" anchor="t" anchorCtr="1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111349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052256" y="1955800"/>
            <a:ext cx="12601575" cy="2532618"/>
          </a:xfrm>
        </p:spPr>
        <p:txBody>
          <a:bodyPr anchor="b">
            <a:normAutofit/>
          </a:bodyPr>
          <a:lstStyle>
            <a:lvl1pPr algn="l">
              <a:defRPr sz="91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052256" y="4928426"/>
            <a:ext cx="12601575" cy="1587881"/>
          </a:xfrm>
        </p:spPr>
        <p:txBody>
          <a:bodyPr>
            <a:normAutofit/>
          </a:bodyPr>
          <a:lstStyle>
            <a:lvl1pPr marL="0" indent="0" algn="l">
              <a:buNone/>
              <a:defRPr sz="5400">
                <a:solidFill>
                  <a:schemeClr val="bg1"/>
                </a:solidFill>
                <a:latin typeface="Texta Medium" panose="02000000000000000000" pitchFamily="50" charset="0"/>
              </a:defRPr>
            </a:lvl1pPr>
            <a:lvl2pPr marL="609539" indent="0" algn="ctr">
              <a:buNone/>
              <a:defRPr sz="2666"/>
            </a:lvl2pPr>
            <a:lvl3pPr marL="1219078" indent="0" algn="ctr">
              <a:buNone/>
              <a:defRPr sz="2400"/>
            </a:lvl3pPr>
            <a:lvl4pPr marL="1828617" indent="0" algn="ctr">
              <a:buNone/>
              <a:defRPr sz="2133"/>
            </a:lvl4pPr>
            <a:lvl5pPr marL="2438156" indent="0" algn="ctr">
              <a:buNone/>
              <a:defRPr sz="2133"/>
            </a:lvl5pPr>
            <a:lvl6pPr marL="3047695" indent="0" algn="ctr">
              <a:buNone/>
              <a:defRPr sz="2133"/>
            </a:lvl6pPr>
            <a:lvl7pPr marL="3657234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2" indent="0" algn="ctr">
              <a:buNone/>
              <a:defRPr sz="2133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0" hasCustomPrompt="1"/>
          </p:nvPr>
        </p:nvSpPr>
        <p:spPr>
          <a:xfrm>
            <a:off x="1930400" y="8064501"/>
            <a:ext cx="7670800" cy="469900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Texta Medium" panose="02000000000000000000" pitchFamily="50" charset="0"/>
              </a:defRPr>
            </a:lvl1pPr>
          </a:lstStyle>
          <a:p>
            <a:pPr lvl="0"/>
            <a:r>
              <a:rPr lang="nb-NO" dirty="0" err="1"/>
              <a:t>dd.mm.yyyy</a:t>
            </a:r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68306" cy="152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234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6254413" cy="9144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1440000" rIns="0" bIns="0" anchor="t" anchorCtr="1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8908492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slide Rø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ekst 6"/>
          <p:cNvSpPr>
            <a:spLocks noGrp="1"/>
          </p:cNvSpPr>
          <p:nvPr>
            <p:ph type="body" sz="quarter" idx="10" hasCustomPrompt="1"/>
          </p:nvPr>
        </p:nvSpPr>
        <p:spPr>
          <a:xfrm>
            <a:off x="1260157" y="5670710"/>
            <a:ext cx="13321666" cy="6177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bg1"/>
                </a:solidFill>
                <a:latin typeface="Texta" panose="02000000000000000000" pitchFamily="50" charset="0"/>
              </a:defRPr>
            </a:lvl1pPr>
          </a:lstStyle>
          <a:p>
            <a:pPr lvl="0"/>
            <a:r>
              <a:rPr lang="nb-NO" dirty="0"/>
              <a:t>Kilde til sitat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1" hasCustomPrompt="1"/>
          </p:nvPr>
        </p:nvSpPr>
        <p:spPr>
          <a:xfrm>
            <a:off x="1260157" y="1224153"/>
            <a:ext cx="13321666" cy="3924490"/>
          </a:xfrm>
        </p:spPr>
        <p:txBody>
          <a:bodyPr>
            <a:normAutofit/>
          </a:bodyPr>
          <a:lstStyle>
            <a:lvl1pPr marL="540000" indent="-540000">
              <a:buClrTx/>
              <a:buFont typeface="Arial" panose="020B0604020202020204" pitchFamily="34" charset="0"/>
              <a:buChar char="•"/>
              <a:defRPr sz="4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Sett inn sitat</a:t>
            </a:r>
          </a:p>
        </p:txBody>
      </p:sp>
    </p:spTree>
    <p:extLst>
      <p:ext uri="{BB962C8B-B14F-4D97-AF65-F5344CB8AC3E}">
        <p14:creationId xmlns:p14="http://schemas.microsoft.com/office/powerpoint/2010/main" val="10493467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slide 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ekst 6"/>
          <p:cNvSpPr>
            <a:spLocks noGrp="1"/>
          </p:cNvSpPr>
          <p:nvPr>
            <p:ph type="body" sz="quarter" idx="10" hasCustomPrompt="1"/>
          </p:nvPr>
        </p:nvSpPr>
        <p:spPr>
          <a:xfrm>
            <a:off x="1260157" y="5670710"/>
            <a:ext cx="13321666" cy="6177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bg1"/>
                </a:solidFill>
                <a:latin typeface="Texta" panose="02000000000000000000" pitchFamily="50" charset="0"/>
              </a:defRPr>
            </a:lvl1pPr>
          </a:lstStyle>
          <a:p>
            <a:pPr lvl="0"/>
            <a:r>
              <a:rPr lang="nb-NO" dirty="0"/>
              <a:t>Kilde til sitat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1" hasCustomPrompt="1"/>
          </p:nvPr>
        </p:nvSpPr>
        <p:spPr>
          <a:xfrm>
            <a:off x="1260157" y="1224153"/>
            <a:ext cx="13321666" cy="3924490"/>
          </a:xfrm>
        </p:spPr>
        <p:txBody>
          <a:bodyPr>
            <a:normAutofit/>
          </a:bodyPr>
          <a:lstStyle>
            <a:lvl1pPr marL="540000" indent="-540000">
              <a:buClrTx/>
              <a:buFont typeface="Arial" panose="020B0604020202020204" pitchFamily="34" charset="0"/>
              <a:buChar char="•"/>
              <a:defRPr sz="4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Sett inn sitat</a:t>
            </a:r>
          </a:p>
        </p:txBody>
      </p:sp>
    </p:spTree>
    <p:extLst>
      <p:ext uri="{BB962C8B-B14F-4D97-AF65-F5344CB8AC3E}">
        <p14:creationId xmlns:p14="http://schemas.microsoft.com/office/powerpoint/2010/main" val="631735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260157" y="2592324"/>
            <a:ext cx="6480810" cy="547268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461058" y="2592324"/>
            <a:ext cx="6480810" cy="547268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04.11.2024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947265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119609" y="2592324"/>
            <a:ext cx="6480810" cy="990124"/>
          </a:xfrm>
        </p:spPr>
        <p:txBody>
          <a:bodyPr anchor="t" anchorCtr="0">
            <a:normAutofit/>
          </a:bodyPr>
          <a:lstStyle>
            <a:lvl1pPr marL="0" indent="0">
              <a:buNone/>
              <a:defRPr sz="3400" b="1"/>
            </a:lvl1pPr>
            <a:lvl2pPr marL="609539" indent="0">
              <a:buNone/>
              <a:defRPr sz="2666" b="1"/>
            </a:lvl2pPr>
            <a:lvl3pPr marL="1219078" indent="0">
              <a:buNone/>
              <a:defRPr sz="2400" b="1"/>
            </a:lvl3pPr>
            <a:lvl4pPr marL="1828617" indent="0">
              <a:buNone/>
              <a:defRPr sz="2133" b="1"/>
            </a:lvl4pPr>
            <a:lvl5pPr marL="2438156" indent="0">
              <a:buNone/>
              <a:defRPr sz="2133" b="1"/>
            </a:lvl5pPr>
            <a:lvl6pPr marL="3047695" indent="0">
              <a:buNone/>
              <a:defRPr sz="2133" b="1"/>
            </a:lvl6pPr>
            <a:lvl7pPr marL="3657234" indent="0">
              <a:buNone/>
              <a:defRPr sz="2133" b="1"/>
            </a:lvl7pPr>
            <a:lvl8pPr marL="4266773" indent="0">
              <a:buNone/>
              <a:defRPr sz="2133" b="1"/>
            </a:lvl8pPr>
            <a:lvl9pPr marL="4876312" indent="0">
              <a:buNone/>
              <a:defRPr sz="2133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119609" y="3581400"/>
            <a:ext cx="6480810" cy="448360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8461058" y="2592324"/>
            <a:ext cx="6480810" cy="989075"/>
          </a:xfrm>
        </p:spPr>
        <p:txBody>
          <a:bodyPr anchor="t" anchorCtr="0">
            <a:noAutofit/>
          </a:bodyPr>
          <a:lstStyle>
            <a:lvl1pPr marL="0" indent="0">
              <a:buNone/>
              <a:defRPr sz="3400" b="1"/>
            </a:lvl1pPr>
            <a:lvl2pPr marL="609539" indent="0">
              <a:buNone/>
              <a:defRPr sz="2666" b="1"/>
            </a:lvl2pPr>
            <a:lvl3pPr marL="1219078" indent="0">
              <a:buNone/>
              <a:defRPr sz="2400" b="1"/>
            </a:lvl3pPr>
            <a:lvl4pPr marL="1828617" indent="0">
              <a:buNone/>
              <a:defRPr sz="2133" b="1"/>
            </a:lvl4pPr>
            <a:lvl5pPr marL="2438156" indent="0">
              <a:buNone/>
              <a:defRPr sz="2133" b="1"/>
            </a:lvl5pPr>
            <a:lvl6pPr marL="3047695" indent="0">
              <a:buNone/>
              <a:defRPr sz="2133" b="1"/>
            </a:lvl6pPr>
            <a:lvl7pPr marL="3657234" indent="0">
              <a:buNone/>
              <a:defRPr sz="2133" b="1"/>
            </a:lvl7pPr>
            <a:lvl8pPr marL="4266773" indent="0">
              <a:buNone/>
              <a:defRPr sz="2133" b="1"/>
            </a:lvl8pPr>
            <a:lvl9pPr marL="4876312" indent="0">
              <a:buNone/>
              <a:defRPr sz="2133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8461058" y="3581399"/>
            <a:ext cx="6480810" cy="448360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04.11.2024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826894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vslutning Rø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829" y="3969078"/>
            <a:ext cx="5860755" cy="517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9792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vslutning 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829" y="3969078"/>
            <a:ext cx="5860755" cy="517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44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04.11.2024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52965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04.11.2024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499736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Rø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052257" y="1955800"/>
            <a:ext cx="12601575" cy="2532619"/>
          </a:xfrm>
        </p:spPr>
        <p:txBody>
          <a:bodyPr anchor="b">
            <a:normAutofit/>
          </a:bodyPr>
          <a:lstStyle>
            <a:lvl1pPr algn="l">
              <a:defRPr sz="9099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052257" y="4928428"/>
            <a:ext cx="12601575" cy="1587881"/>
          </a:xfrm>
        </p:spPr>
        <p:txBody>
          <a:bodyPr>
            <a:normAutofit/>
          </a:bodyPr>
          <a:lstStyle>
            <a:lvl1pPr marL="0" indent="0" algn="l">
              <a:buNone/>
              <a:defRPr sz="5399">
                <a:solidFill>
                  <a:schemeClr val="bg1"/>
                </a:solidFill>
                <a:latin typeface="Texta Medium" panose="02000000000000000000" pitchFamily="50" charset="0"/>
              </a:defRPr>
            </a:lvl1pPr>
            <a:lvl2pPr marL="609478" indent="0" algn="ctr">
              <a:buNone/>
              <a:defRPr sz="2666"/>
            </a:lvl2pPr>
            <a:lvl3pPr marL="1218957" indent="0" algn="ctr">
              <a:buNone/>
              <a:defRPr sz="2400"/>
            </a:lvl3pPr>
            <a:lvl4pPr marL="1828434" indent="0" algn="ctr">
              <a:buNone/>
              <a:defRPr sz="2133"/>
            </a:lvl4pPr>
            <a:lvl5pPr marL="2437912" indent="0" algn="ctr">
              <a:buNone/>
              <a:defRPr sz="2133"/>
            </a:lvl5pPr>
            <a:lvl6pPr marL="3047390" indent="0" algn="ctr">
              <a:buNone/>
              <a:defRPr sz="2133"/>
            </a:lvl6pPr>
            <a:lvl7pPr marL="3656869" indent="0" algn="ctr">
              <a:buNone/>
              <a:defRPr sz="2133"/>
            </a:lvl7pPr>
            <a:lvl8pPr marL="4266347" indent="0" algn="ctr">
              <a:buNone/>
              <a:defRPr sz="2133"/>
            </a:lvl8pPr>
            <a:lvl9pPr marL="4875824" indent="0" algn="ctr">
              <a:buNone/>
              <a:defRPr sz="2133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0" hasCustomPrompt="1"/>
          </p:nvPr>
        </p:nvSpPr>
        <p:spPr>
          <a:xfrm>
            <a:off x="1930400" y="8064502"/>
            <a:ext cx="7670800" cy="469900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Texta Medium" panose="02000000000000000000" pitchFamily="50" charset="0"/>
              </a:defRPr>
            </a:lvl1pPr>
          </a:lstStyle>
          <a:p>
            <a:pPr lvl="0"/>
            <a:r>
              <a:rPr lang="nb-NO" dirty="0" err="1"/>
              <a:t>dd.mm.yyyy</a:t>
            </a:r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468306" cy="152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74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04.11.2024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25582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052257" y="1955800"/>
            <a:ext cx="12601575" cy="2532619"/>
          </a:xfrm>
        </p:spPr>
        <p:txBody>
          <a:bodyPr anchor="b">
            <a:normAutofit/>
          </a:bodyPr>
          <a:lstStyle>
            <a:lvl1pPr algn="l">
              <a:defRPr sz="9099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052257" y="4928428"/>
            <a:ext cx="12601575" cy="1587881"/>
          </a:xfrm>
        </p:spPr>
        <p:txBody>
          <a:bodyPr>
            <a:normAutofit/>
          </a:bodyPr>
          <a:lstStyle>
            <a:lvl1pPr marL="0" indent="0" algn="l">
              <a:buNone/>
              <a:defRPr sz="5399">
                <a:solidFill>
                  <a:schemeClr val="bg1"/>
                </a:solidFill>
                <a:latin typeface="Texta Medium" panose="02000000000000000000" pitchFamily="50" charset="0"/>
              </a:defRPr>
            </a:lvl1pPr>
            <a:lvl2pPr marL="609478" indent="0" algn="ctr">
              <a:buNone/>
              <a:defRPr sz="2666"/>
            </a:lvl2pPr>
            <a:lvl3pPr marL="1218957" indent="0" algn="ctr">
              <a:buNone/>
              <a:defRPr sz="2400"/>
            </a:lvl3pPr>
            <a:lvl4pPr marL="1828434" indent="0" algn="ctr">
              <a:buNone/>
              <a:defRPr sz="2133"/>
            </a:lvl4pPr>
            <a:lvl5pPr marL="2437912" indent="0" algn="ctr">
              <a:buNone/>
              <a:defRPr sz="2133"/>
            </a:lvl5pPr>
            <a:lvl6pPr marL="3047390" indent="0" algn="ctr">
              <a:buNone/>
              <a:defRPr sz="2133"/>
            </a:lvl6pPr>
            <a:lvl7pPr marL="3656869" indent="0" algn="ctr">
              <a:buNone/>
              <a:defRPr sz="2133"/>
            </a:lvl7pPr>
            <a:lvl8pPr marL="4266347" indent="0" algn="ctr">
              <a:buNone/>
              <a:defRPr sz="2133"/>
            </a:lvl8pPr>
            <a:lvl9pPr marL="4875824" indent="0" algn="ctr">
              <a:buNone/>
              <a:defRPr sz="2133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0" hasCustomPrompt="1"/>
          </p:nvPr>
        </p:nvSpPr>
        <p:spPr>
          <a:xfrm>
            <a:off x="1930400" y="8064502"/>
            <a:ext cx="7670800" cy="469900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Texta Medium" panose="02000000000000000000" pitchFamily="50" charset="0"/>
              </a:defRPr>
            </a:lvl1pPr>
          </a:lstStyle>
          <a:p>
            <a:pPr lvl="0"/>
            <a:r>
              <a:rPr lang="nb-NO" dirty="0" err="1"/>
              <a:t>dd.mm.yyyy</a:t>
            </a:r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468306" cy="152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4471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04.11.2024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824893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60157" y="1160381"/>
            <a:ext cx="14019431" cy="941137"/>
          </a:xfrm>
        </p:spPr>
        <p:txBody>
          <a:bodyPr anchor="t" anchorCtr="0">
            <a:normAutofit/>
          </a:bodyPr>
          <a:lstStyle>
            <a:lvl1pPr>
              <a:defRPr sz="7299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260157" y="2393300"/>
            <a:ext cx="14019431" cy="1248259"/>
          </a:xfrm>
        </p:spPr>
        <p:txBody>
          <a:bodyPr>
            <a:normAutofit/>
          </a:bodyPr>
          <a:lstStyle>
            <a:lvl1pPr marL="0" indent="0">
              <a:buNone/>
              <a:defRPr sz="4300">
                <a:solidFill>
                  <a:schemeClr val="bg1"/>
                </a:solidFill>
                <a:latin typeface="Texta Medium" panose="02000000000000000000" pitchFamily="50" charset="0"/>
              </a:defRPr>
            </a:lvl1pPr>
            <a:lvl2pPr marL="609478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2pPr>
            <a:lvl3pPr marL="121895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43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791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39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686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34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58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04.11.2024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262340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60157" y="288036"/>
            <a:ext cx="6480810" cy="180028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260157" y="2592325"/>
            <a:ext cx="6480810" cy="547268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04.11.2024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8461058" y="1260157"/>
            <a:ext cx="6480810" cy="661042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720000" rIns="0" bIns="0" anchor="t" anchorCtr="1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4650842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6254413" cy="9144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1440000" rIns="0" bIns="0" anchor="t" anchorCtr="1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3375434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slide Rø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ekst 6"/>
          <p:cNvSpPr>
            <a:spLocks noGrp="1"/>
          </p:cNvSpPr>
          <p:nvPr>
            <p:ph type="body" sz="quarter" idx="10" hasCustomPrompt="1"/>
          </p:nvPr>
        </p:nvSpPr>
        <p:spPr>
          <a:xfrm>
            <a:off x="1260158" y="5670711"/>
            <a:ext cx="13321666" cy="6177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bg1"/>
                </a:solidFill>
                <a:latin typeface="Texta" panose="02000000000000000000" pitchFamily="50" charset="0"/>
              </a:defRPr>
            </a:lvl1pPr>
          </a:lstStyle>
          <a:p>
            <a:pPr lvl="0"/>
            <a:r>
              <a:rPr lang="nb-NO" dirty="0"/>
              <a:t>Kilde til sitat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1" hasCustomPrompt="1"/>
          </p:nvPr>
        </p:nvSpPr>
        <p:spPr>
          <a:xfrm>
            <a:off x="1260158" y="1224153"/>
            <a:ext cx="13321666" cy="3924491"/>
          </a:xfrm>
        </p:spPr>
        <p:txBody>
          <a:bodyPr>
            <a:normAutofit/>
          </a:bodyPr>
          <a:lstStyle>
            <a:lvl1pPr marL="539946" indent="-539946">
              <a:buClrTx/>
              <a:buFont typeface="Arial" panose="020B0604020202020204" pitchFamily="34" charset="0"/>
              <a:buChar char="•"/>
              <a:defRPr sz="4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Sett inn sitat</a:t>
            </a:r>
          </a:p>
        </p:txBody>
      </p:sp>
    </p:spTree>
    <p:extLst>
      <p:ext uri="{BB962C8B-B14F-4D97-AF65-F5344CB8AC3E}">
        <p14:creationId xmlns:p14="http://schemas.microsoft.com/office/powerpoint/2010/main" val="2423468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slide 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ekst 6"/>
          <p:cNvSpPr>
            <a:spLocks noGrp="1"/>
          </p:cNvSpPr>
          <p:nvPr>
            <p:ph type="body" sz="quarter" idx="10" hasCustomPrompt="1"/>
          </p:nvPr>
        </p:nvSpPr>
        <p:spPr>
          <a:xfrm>
            <a:off x="1260158" y="5670711"/>
            <a:ext cx="13321666" cy="6177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bg1"/>
                </a:solidFill>
                <a:latin typeface="Texta" panose="02000000000000000000" pitchFamily="50" charset="0"/>
              </a:defRPr>
            </a:lvl1pPr>
          </a:lstStyle>
          <a:p>
            <a:pPr lvl="0"/>
            <a:r>
              <a:rPr lang="nb-NO" dirty="0"/>
              <a:t>Kilde til sitat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1" hasCustomPrompt="1"/>
          </p:nvPr>
        </p:nvSpPr>
        <p:spPr>
          <a:xfrm>
            <a:off x="1260158" y="1224153"/>
            <a:ext cx="13321666" cy="3924491"/>
          </a:xfrm>
        </p:spPr>
        <p:txBody>
          <a:bodyPr>
            <a:normAutofit/>
          </a:bodyPr>
          <a:lstStyle>
            <a:lvl1pPr marL="539946" indent="-539946">
              <a:buClrTx/>
              <a:buFont typeface="Arial" panose="020B0604020202020204" pitchFamily="34" charset="0"/>
              <a:buChar char="•"/>
              <a:defRPr sz="4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Sett inn sitat</a:t>
            </a:r>
          </a:p>
        </p:txBody>
      </p:sp>
    </p:spTree>
    <p:extLst>
      <p:ext uri="{BB962C8B-B14F-4D97-AF65-F5344CB8AC3E}">
        <p14:creationId xmlns:p14="http://schemas.microsoft.com/office/powerpoint/2010/main" val="41727698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260157" y="2592325"/>
            <a:ext cx="6480810" cy="547268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461058" y="2592325"/>
            <a:ext cx="6480810" cy="547268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04.11.2024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664227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119609" y="2592325"/>
            <a:ext cx="6480810" cy="990124"/>
          </a:xfrm>
        </p:spPr>
        <p:txBody>
          <a:bodyPr anchor="t" anchorCtr="0">
            <a:normAutofit/>
          </a:bodyPr>
          <a:lstStyle>
            <a:lvl1pPr marL="0" indent="0">
              <a:buNone/>
              <a:defRPr sz="3400" b="1"/>
            </a:lvl1pPr>
            <a:lvl2pPr marL="609478" indent="0">
              <a:buNone/>
              <a:defRPr sz="2666" b="1"/>
            </a:lvl2pPr>
            <a:lvl3pPr marL="1218957" indent="0">
              <a:buNone/>
              <a:defRPr sz="2400" b="1"/>
            </a:lvl3pPr>
            <a:lvl4pPr marL="1828434" indent="0">
              <a:buNone/>
              <a:defRPr sz="2133" b="1"/>
            </a:lvl4pPr>
            <a:lvl5pPr marL="2437912" indent="0">
              <a:buNone/>
              <a:defRPr sz="2133" b="1"/>
            </a:lvl5pPr>
            <a:lvl6pPr marL="3047390" indent="0">
              <a:buNone/>
              <a:defRPr sz="2133" b="1"/>
            </a:lvl6pPr>
            <a:lvl7pPr marL="3656869" indent="0">
              <a:buNone/>
              <a:defRPr sz="2133" b="1"/>
            </a:lvl7pPr>
            <a:lvl8pPr marL="4266347" indent="0">
              <a:buNone/>
              <a:defRPr sz="2133" b="1"/>
            </a:lvl8pPr>
            <a:lvl9pPr marL="4875824" indent="0">
              <a:buNone/>
              <a:defRPr sz="2133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119609" y="3581400"/>
            <a:ext cx="6480810" cy="448360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8461058" y="2592325"/>
            <a:ext cx="6480810" cy="989075"/>
          </a:xfrm>
        </p:spPr>
        <p:txBody>
          <a:bodyPr anchor="t" anchorCtr="0">
            <a:noAutofit/>
          </a:bodyPr>
          <a:lstStyle>
            <a:lvl1pPr marL="0" indent="0">
              <a:buNone/>
              <a:defRPr sz="3400" b="1"/>
            </a:lvl1pPr>
            <a:lvl2pPr marL="609478" indent="0">
              <a:buNone/>
              <a:defRPr sz="2666" b="1"/>
            </a:lvl2pPr>
            <a:lvl3pPr marL="1218957" indent="0">
              <a:buNone/>
              <a:defRPr sz="2400" b="1"/>
            </a:lvl3pPr>
            <a:lvl4pPr marL="1828434" indent="0">
              <a:buNone/>
              <a:defRPr sz="2133" b="1"/>
            </a:lvl4pPr>
            <a:lvl5pPr marL="2437912" indent="0">
              <a:buNone/>
              <a:defRPr sz="2133" b="1"/>
            </a:lvl5pPr>
            <a:lvl6pPr marL="3047390" indent="0">
              <a:buNone/>
              <a:defRPr sz="2133" b="1"/>
            </a:lvl6pPr>
            <a:lvl7pPr marL="3656869" indent="0">
              <a:buNone/>
              <a:defRPr sz="2133" b="1"/>
            </a:lvl7pPr>
            <a:lvl8pPr marL="4266347" indent="0">
              <a:buNone/>
              <a:defRPr sz="2133" b="1"/>
            </a:lvl8pPr>
            <a:lvl9pPr marL="4875824" indent="0">
              <a:buNone/>
              <a:defRPr sz="2133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8461058" y="3581401"/>
            <a:ext cx="6480810" cy="448360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04.11.2024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6714246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vslutning Rø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831" y="3969077"/>
            <a:ext cx="5860754" cy="517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13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60157" y="1160379"/>
            <a:ext cx="14019431" cy="941137"/>
          </a:xfrm>
        </p:spPr>
        <p:txBody>
          <a:bodyPr anchor="t" anchorCtr="0">
            <a:normAutofit/>
          </a:bodyPr>
          <a:lstStyle>
            <a:lvl1pPr>
              <a:defRPr sz="73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260157" y="2393299"/>
            <a:ext cx="14019431" cy="1248259"/>
          </a:xfrm>
        </p:spPr>
        <p:txBody>
          <a:bodyPr>
            <a:normAutofit/>
          </a:bodyPr>
          <a:lstStyle>
            <a:lvl1pPr marL="0" indent="0">
              <a:buNone/>
              <a:defRPr sz="4300">
                <a:solidFill>
                  <a:schemeClr val="bg1"/>
                </a:solidFill>
                <a:latin typeface="Texta Medium" panose="02000000000000000000" pitchFamily="50" charset="0"/>
              </a:defRPr>
            </a:lvl1pPr>
            <a:lvl2pPr marL="609539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2pPr>
            <a:lvl3pPr marL="121907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61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15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23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77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31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04.11.2024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4116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vslutning 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831" y="3969077"/>
            <a:ext cx="5860754" cy="517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558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04.11.2024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22701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04.11.2024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8431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18A1437-A7BA-7C7D-7917-D0D0EA5B0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1802" y="1496484"/>
            <a:ext cx="12190810" cy="3183467"/>
          </a:xfrm>
        </p:spPr>
        <p:txBody>
          <a:bodyPr anchor="b"/>
          <a:lstStyle>
            <a:lvl1pPr algn="ctr">
              <a:defRPr sz="7999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E13EFF0-5AF7-63CA-039A-3F48144CF2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1802" y="4802717"/>
            <a:ext cx="12190810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39" indent="0" algn="ctr">
              <a:buNone/>
              <a:defRPr sz="2666"/>
            </a:lvl2pPr>
            <a:lvl3pPr marL="1219078" indent="0" algn="ctr">
              <a:buNone/>
              <a:defRPr sz="2400"/>
            </a:lvl3pPr>
            <a:lvl4pPr marL="1828617" indent="0" algn="ctr">
              <a:buNone/>
              <a:defRPr sz="2133"/>
            </a:lvl4pPr>
            <a:lvl5pPr marL="2438156" indent="0" algn="ctr">
              <a:buNone/>
              <a:defRPr sz="2133"/>
            </a:lvl5pPr>
            <a:lvl6pPr marL="3047695" indent="0" algn="ctr">
              <a:buNone/>
              <a:defRPr sz="2133"/>
            </a:lvl6pPr>
            <a:lvl7pPr marL="3657234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2" indent="0" algn="ctr">
              <a:buNone/>
              <a:defRPr sz="2133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B2B28F6-DF8B-8701-7642-9A5737C22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CE9A-B10A-4DA6-987F-9612C493D814}" type="datetimeFigureOut">
              <a:rPr lang="nb-NO" smtClean="0"/>
              <a:t>04.11.2024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43BB724-5936-D74F-F1BF-C07645C69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FFB14DA-6D7E-CEE1-CEC1-8546503F0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9AAE-1567-42DC-9286-9032A7788C0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11397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20F422-7ABE-1444-09F0-B544788E7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81F2321-CF4A-398F-053A-69DF8AB9F3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849E466-F40A-4C7C-AC4B-85BA96C08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CE9A-B10A-4DA6-987F-9612C493D814}" type="datetimeFigureOut">
              <a:rPr lang="nb-NO" smtClean="0"/>
              <a:t>04.11.2024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FFBE483-3AFF-616D-E2EA-D9BF74CA9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132D91A-5906-83DC-B088-01C47B7E3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9AAE-1567-42DC-9286-9032A7788C0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29442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5CA9BF6-3297-354C-36B3-1D9E0037D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025" y="2279652"/>
            <a:ext cx="14019431" cy="3803649"/>
          </a:xfrm>
        </p:spPr>
        <p:txBody>
          <a:bodyPr anchor="b"/>
          <a:lstStyle>
            <a:lvl1pPr>
              <a:defRPr sz="7999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45E603B-B40D-D935-2D4B-5931C278A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9025" y="6119285"/>
            <a:ext cx="14019431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1pPr>
            <a:lvl2pPr marL="609539" indent="0">
              <a:buNone/>
              <a:defRPr sz="2666">
                <a:solidFill>
                  <a:schemeClr val="tx1">
                    <a:tint val="82000"/>
                  </a:schemeClr>
                </a:solidFill>
              </a:defRPr>
            </a:lvl2pPr>
            <a:lvl3pPr marL="1219078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3pPr>
            <a:lvl4pPr marL="1828617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4pPr>
            <a:lvl5pPr marL="2438156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5pPr>
            <a:lvl6pPr marL="3047695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6pPr>
            <a:lvl7pPr marL="3657234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7pPr>
            <a:lvl8pPr marL="4266773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8pPr>
            <a:lvl9pPr marL="4876312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0653038-7A3A-F8F1-580D-2DD4C0040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CE9A-B10A-4DA6-987F-9612C493D814}" type="datetimeFigureOut">
              <a:rPr lang="nb-NO" smtClean="0"/>
              <a:t>04.11.2024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8352A85-CA44-C10B-A788-5C3B9F6E1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C444000-05A9-3236-6238-5D4AD5A68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9AAE-1567-42DC-9286-9032A7788C0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07459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1737250-C2EE-C2BA-C89C-B35908748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F683A0C-73C2-8691-BDB7-13435C3B09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491" y="2434167"/>
            <a:ext cx="6908126" cy="580178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285BF51-E4A8-0D5E-43BF-1C2BDEEF86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8796" y="2434167"/>
            <a:ext cx="6908126" cy="580178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5049225-7FAF-98D4-CE08-705BD68D5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CE9A-B10A-4DA6-987F-9612C493D814}" type="datetimeFigureOut">
              <a:rPr lang="nb-NO" smtClean="0"/>
              <a:t>04.11.2024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3BC55DA-0D65-403B-2B66-B2C2C1750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D930BDE-4C58-C620-1F82-C42E2DCC3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9AAE-1567-42DC-9286-9032A7788C0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132145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874557F-DE0B-4823-EFD7-C48153D33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608" y="486834"/>
            <a:ext cx="14019431" cy="1767417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316E508-B92A-9A51-152F-8DB121A3F5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609" y="2241551"/>
            <a:ext cx="6876378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9" indent="0">
              <a:buNone/>
              <a:defRPr sz="2666" b="1"/>
            </a:lvl2pPr>
            <a:lvl3pPr marL="1219078" indent="0">
              <a:buNone/>
              <a:defRPr sz="2400" b="1"/>
            </a:lvl3pPr>
            <a:lvl4pPr marL="1828617" indent="0">
              <a:buNone/>
              <a:defRPr sz="2133" b="1"/>
            </a:lvl4pPr>
            <a:lvl5pPr marL="2438156" indent="0">
              <a:buNone/>
              <a:defRPr sz="2133" b="1"/>
            </a:lvl5pPr>
            <a:lvl6pPr marL="3047695" indent="0">
              <a:buNone/>
              <a:defRPr sz="2133" b="1"/>
            </a:lvl6pPr>
            <a:lvl7pPr marL="3657234" indent="0">
              <a:buNone/>
              <a:defRPr sz="2133" b="1"/>
            </a:lvl7pPr>
            <a:lvl8pPr marL="4266773" indent="0">
              <a:buNone/>
              <a:defRPr sz="2133" b="1"/>
            </a:lvl8pPr>
            <a:lvl9pPr marL="4876312" indent="0">
              <a:buNone/>
              <a:defRPr sz="2133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BD648D5-730B-CBFD-624C-2B1572E68C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9609" y="3340100"/>
            <a:ext cx="6876378" cy="491278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B6A5C5D-A29B-7A60-A269-E2FA7C941F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28796" y="2241551"/>
            <a:ext cx="6910243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9" indent="0">
              <a:buNone/>
              <a:defRPr sz="2666" b="1"/>
            </a:lvl2pPr>
            <a:lvl3pPr marL="1219078" indent="0">
              <a:buNone/>
              <a:defRPr sz="2400" b="1"/>
            </a:lvl3pPr>
            <a:lvl4pPr marL="1828617" indent="0">
              <a:buNone/>
              <a:defRPr sz="2133" b="1"/>
            </a:lvl4pPr>
            <a:lvl5pPr marL="2438156" indent="0">
              <a:buNone/>
              <a:defRPr sz="2133" b="1"/>
            </a:lvl5pPr>
            <a:lvl6pPr marL="3047695" indent="0">
              <a:buNone/>
              <a:defRPr sz="2133" b="1"/>
            </a:lvl6pPr>
            <a:lvl7pPr marL="3657234" indent="0">
              <a:buNone/>
              <a:defRPr sz="2133" b="1"/>
            </a:lvl7pPr>
            <a:lvl8pPr marL="4266773" indent="0">
              <a:buNone/>
              <a:defRPr sz="2133" b="1"/>
            </a:lvl8pPr>
            <a:lvl9pPr marL="4876312" indent="0">
              <a:buNone/>
              <a:defRPr sz="2133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7F3AC759-29FD-7EFE-05CB-D3216BA733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28796" y="3340100"/>
            <a:ext cx="6910243" cy="491278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83BECE75-DC06-1FAB-66B7-9EC09B909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CE9A-B10A-4DA6-987F-9612C493D814}" type="datetimeFigureOut">
              <a:rPr lang="nb-NO" smtClean="0"/>
              <a:t>04.11.2024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7A6813C5-F7B5-FFD6-7DD7-E8D6BA28B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785A63EA-35BF-12F4-0A28-CE3F8C7FB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9AAE-1567-42DC-9286-9032A7788C0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96767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9834F42-7A77-605D-B797-60C14BADC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2E06322-12FF-42EA-0D1F-6B76C468D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CE9A-B10A-4DA6-987F-9612C493D814}" type="datetimeFigureOut">
              <a:rPr lang="nb-NO" smtClean="0"/>
              <a:t>04.11.2024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9DAD2596-BB0C-0357-AC27-A0483416F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3EC4417-3616-E370-23CB-89F3E05C0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9AAE-1567-42DC-9286-9032A7788C0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31793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376A2944-35E0-1015-A56E-69095E0CA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CE9A-B10A-4DA6-987F-9612C493D814}" type="datetimeFigureOut">
              <a:rPr lang="nb-NO" smtClean="0"/>
              <a:t>04.11.2024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FE8E8591-B661-6BD4-799D-BD1809AB0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36F6F5C-05EF-DBF0-E310-32A99C60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9AAE-1567-42DC-9286-9032A7788C0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4030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60157" y="288036"/>
            <a:ext cx="6480810" cy="180028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260157" y="2592324"/>
            <a:ext cx="6480810" cy="5472684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04.11.2024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8461058" y="1260157"/>
            <a:ext cx="6480810" cy="661042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720000" rIns="0" bIns="0" anchor="t" anchorCtr="1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5191878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1FF18C9-9E58-DCC0-EBF6-4BDC484F2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609" y="609600"/>
            <a:ext cx="5242471" cy="2133600"/>
          </a:xfrm>
        </p:spPr>
        <p:txBody>
          <a:bodyPr anchor="b"/>
          <a:lstStyle>
            <a:lvl1pPr>
              <a:defRPr sz="4266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1F2FC25-95EA-E4C9-278C-66ED06A2A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0242" y="1316567"/>
            <a:ext cx="8228797" cy="6498167"/>
          </a:xfrm>
        </p:spPr>
        <p:txBody>
          <a:bodyPr/>
          <a:lstStyle>
            <a:lvl1pPr>
              <a:defRPr sz="4266"/>
            </a:lvl1pPr>
            <a:lvl2pPr>
              <a:defRPr sz="3733"/>
            </a:lvl2pPr>
            <a:lvl3pPr>
              <a:defRPr sz="3200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44F5317-1E1B-B310-71B4-D4FB7E4B51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9609" y="2743200"/>
            <a:ext cx="5242471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39" indent="0">
              <a:buNone/>
              <a:defRPr sz="1866"/>
            </a:lvl2pPr>
            <a:lvl3pPr marL="1219078" indent="0">
              <a:buNone/>
              <a:defRPr sz="1600"/>
            </a:lvl3pPr>
            <a:lvl4pPr marL="1828617" indent="0">
              <a:buNone/>
              <a:defRPr sz="1333"/>
            </a:lvl4pPr>
            <a:lvl5pPr marL="2438156" indent="0">
              <a:buNone/>
              <a:defRPr sz="1333"/>
            </a:lvl5pPr>
            <a:lvl6pPr marL="3047695" indent="0">
              <a:buNone/>
              <a:defRPr sz="1333"/>
            </a:lvl6pPr>
            <a:lvl7pPr marL="3657234" indent="0">
              <a:buNone/>
              <a:defRPr sz="1333"/>
            </a:lvl7pPr>
            <a:lvl8pPr marL="4266773" indent="0">
              <a:buNone/>
              <a:defRPr sz="1333"/>
            </a:lvl8pPr>
            <a:lvl9pPr marL="4876312" indent="0">
              <a:buNone/>
              <a:defRPr sz="1333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EEAFEDD-5FD5-F886-B4AA-385C8CE89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CE9A-B10A-4DA6-987F-9612C493D814}" type="datetimeFigureOut">
              <a:rPr lang="nb-NO" smtClean="0"/>
              <a:t>04.11.2024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E7346F4-4075-425D-77E1-49EF16C7D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2401500-F5CB-9ED9-29F3-3AD7F0306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9AAE-1567-42DC-9286-9032A7788C0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022291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124ECCD-19B3-6DBD-EEC5-778BF3AD7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609" y="609600"/>
            <a:ext cx="5242471" cy="2133600"/>
          </a:xfrm>
        </p:spPr>
        <p:txBody>
          <a:bodyPr anchor="b"/>
          <a:lstStyle>
            <a:lvl1pPr>
              <a:defRPr sz="4266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432812BD-A209-5D86-3462-0B3DD02152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0242" y="1316567"/>
            <a:ext cx="8228797" cy="6498167"/>
          </a:xfrm>
        </p:spPr>
        <p:txBody>
          <a:bodyPr/>
          <a:lstStyle>
            <a:lvl1pPr marL="0" indent="0">
              <a:buNone/>
              <a:defRPr sz="4266"/>
            </a:lvl1pPr>
            <a:lvl2pPr marL="609539" indent="0">
              <a:buNone/>
              <a:defRPr sz="3733"/>
            </a:lvl2pPr>
            <a:lvl3pPr marL="1219078" indent="0">
              <a:buNone/>
              <a:defRPr sz="3200"/>
            </a:lvl3pPr>
            <a:lvl4pPr marL="1828617" indent="0">
              <a:buNone/>
              <a:defRPr sz="2666"/>
            </a:lvl4pPr>
            <a:lvl5pPr marL="2438156" indent="0">
              <a:buNone/>
              <a:defRPr sz="2666"/>
            </a:lvl5pPr>
            <a:lvl6pPr marL="3047695" indent="0">
              <a:buNone/>
              <a:defRPr sz="2666"/>
            </a:lvl6pPr>
            <a:lvl7pPr marL="3657234" indent="0">
              <a:buNone/>
              <a:defRPr sz="2666"/>
            </a:lvl7pPr>
            <a:lvl8pPr marL="4266773" indent="0">
              <a:buNone/>
              <a:defRPr sz="2666"/>
            </a:lvl8pPr>
            <a:lvl9pPr marL="4876312" indent="0">
              <a:buNone/>
              <a:defRPr sz="2666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C2035BF-F2DA-7CFE-785A-C177E8203C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9609" y="2743200"/>
            <a:ext cx="5242471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39" indent="0">
              <a:buNone/>
              <a:defRPr sz="1866"/>
            </a:lvl2pPr>
            <a:lvl3pPr marL="1219078" indent="0">
              <a:buNone/>
              <a:defRPr sz="1600"/>
            </a:lvl3pPr>
            <a:lvl4pPr marL="1828617" indent="0">
              <a:buNone/>
              <a:defRPr sz="1333"/>
            </a:lvl4pPr>
            <a:lvl5pPr marL="2438156" indent="0">
              <a:buNone/>
              <a:defRPr sz="1333"/>
            </a:lvl5pPr>
            <a:lvl6pPr marL="3047695" indent="0">
              <a:buNone/>
              <a:defRPr sz="1333"/>
            </a:lvl6pPr>
            <a:lvl7pPr marL="3657234" indent="0">
              <a:buNone/>
              <a:defRPr sz="1333"/>
            </a:lvl7pPr>
            <a:lvl8pPr marL="4266773" indent="0">
              <a:buNone/>
              <a:defRPr sz="1333"/>
            </a:lvl8pPr>
            <a:lvl9pPr marL="4876312" indent="0">
              <a:buNone/>
              <a:defRPr sz="1333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8291B36-E5AE-DE42-59D8-17A342203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CE9A-B10A-4DA6-987F-9612C493D814}" type="datetimeFigureOut">
              <a:rPr lang="nb-NO" smtClean="0"/>
              <a:t>04.11.2024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69C1FC1-0183-9C0D-2B53-91EB35525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8A2FB59-5BA1-96F4-87FE-319B27D73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9AAE-1567-42DC-9286-9032A7788C0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91370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3E2F09B-0845-B9FF-20F7-5082B8094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3DF694B-F2FC-8E4E-4BE3-44EC0C60CC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28A55D7-E475-8BEF-31AC-75E682B9D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CE9A-B10A-4DA6-987F-9612C493D814}" type="datetimeFigureOut">
              <a:rPr lang="nb-NO" smtClean="0"/>
              <a:t>04.11.2024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8D9AD86-BB6F-ACD6-7BBF-6B683A673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AA0E6D8-4E77-0B72-F39E-224466865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9AAE-1567-42DC-9286-9032A7788C0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66889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F5D8EA16-1E72-B482-6283-D4846F0DB6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32064" y="486834"/>
            <a:ext cx="3504858" cy="7749117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4D24EB81-148C-50D2-F1CE-9F06591C85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7491" y="486834"/>
            <a:ext cx="10311393" cy="7749117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C5E2000-0BBC-32CA-64D5-389BC1784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CE9A-B10A-4DA6-987F-9612C493D814}" type="datetimeFigureOut">
              <a:rPr lang="nb-NO" smtClean="0"/>
              <a:t>04.11.2024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B1EA543-EBF9-99AD-549E-C6536FE20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0375F6A-7335-560E-3B11-AF3E35B03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9AAE-1567-42DC-9286-9032A7788C0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304852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AE086BC-0847-44CF-EEE9-C6761E8CD4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1802" y="1496484"/>
            <a:ext cx="12190810" cy="3183467"/>
          </a:xfrm>
        </p:spPr>
        <p:txBody>
          <a:bodyPr anchor="b"/>
          <a:lstStyle>
            <a:lvl1pPr algn="ctr">
              <a:defRPr sz="7999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7E0A143F-427B-14CE-BDBD-3568399D7D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1802" y="4802717"/>
            <a:ext cx="12190810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39" indent="0" algn="ctr">
              <a:buNone/>
              <a:defRPr sz="2666"/>
            </a:lvl2pPr>
            <a:lvl3pPr marL="1219078" indent="0" algn="ctr">
              <a:buNone/>
              <a:defRPr sz="2400"/>
            </a:lvl3pPr>
            <a:lvl4pPr marL="1828617" indent="0" algn="ctr">
              <a:buNone/>
              <a:defRPr sz="2133"/>
            </a:lvl4pPr>
            <a:lvl5pPr marL="2438156" indent="0" algn="ctr">
              <a:buNone/>
              <a:defRPr sz="2133"/>
            </a:lvl5pPr>
            <a:lvl6pPr marL="3047695" indent="0" algn="ctr">
              <a:buNone/>
              <a:defRPr sz="2133"/>
            </a:lvl6pPr>
            <a:lvl7pPr marL="3657234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2" indent="0" algn="ctr">
              <a:buNone/>
              <a:defRPr sz="2133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AC08676-B6E7-ECF0-62AA-3B8728888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60A80-6518-4633-8529-2879FDB21193}" type="datetimeFigureOut">
              <a:rPr lang="nb-NO" smtClean="0"/>
              <a:t>04.11.2024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8176733-6F0A-F9D9-3856-AB18FD91B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16DD325-3C8A-657B-C572-0E65B5872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06682-14C9-4E20-B9C5-30CB98156F7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08625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A2A8019-24EB-8A47-AAF2-870DA5423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FD69AED-3F62-3DE9-BEAD-A9344F799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9902D78-6090-8B97-1B0A-04D62FC5D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60A80-6518-4633-8529-2879FDB21193}" type="datetimeFigureOut">
              <a:rPr lang="nb-NO" smtClean="0"/>
              <a:t>04.11.2024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99471E5-7C72-B41C-9795-45FF02E93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4681693-0361-C46D-C6EB-33B065FCC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06682-14C9-4E20-B9C5-30CB98156F7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82215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0587C6-62F8-D8BF-BC18-9F2E5BCAE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025" y="2279652"/>
            <a:ext cx="14019431" cy="3803649"/>
          </a:xfrm>
        </p:spPr>
        <p:txBody>
          <a:bodyPr anchor="b"/>
          <a:lstStyle>
            <a:lvl1pPr>
              <a:defRPr sz="7999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3A9E19C-6B1C-001D-8EBF-F22DC4EE8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9025" y="6119285"/>
            <a:ext cx="14019431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39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2pPr>
            <a:lvl3pPr marL="121907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61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15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23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77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31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CDAF456-A1C7-20C4-C8C1-AD9E888C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60A80-6518-4633-8529-2879FDB21193}" type="datetimeFigureOut">
              <a:rPr lang="nb-NO" smtClean="0"/>
              <a:t>04.11.2024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B6CC989-A68A-4EB6-7499-77C9696BC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1B9CD4C-A6B1-A5BD-86F8-F16DFD2C9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06682-14C9-4E20-B9C5-30CB98156F7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5179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1B57953-4E8B-F3FA-A21E-8109065DA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6D19A7E-9721-9697-7BC3-51B4B6E42F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491" y="2434167"/>
            <a:ext cx="6908126" cy="580178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DB45AC4-AEE0-B44A-95BA-B36E77AA79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8796" y="2434167"/>
            <a:ext cx="6908126" cy="580178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EE213F4-7D48-285B-D3EC-588DFEF74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60A80-6518-4633-8529-2879FDB21193}" type="datetimeFigureOut">
              <a:rPr lang="nb-NO" smtClean="0"/>
              <a:t>04.11.2024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AFF13B5-822B-7289-F1D3-D2E17A8A6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FFB3765-340C-0B38-0723-D847B51FB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06682-14C9-4E20-B9C5-30CB98156F7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967751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0C9FB16-CC7D-C6D2-91D6-941E04968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608" y="486834"/>
            <a:ext cx="14019431" cy="1767417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B68920B-1241-F814-1588-D6ECF6BBCC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609" y="2241551"/>
            <a:ext cx="6876378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9" indent="0">
              <a:buNone/>
              <a:defRPr sz="2666" b="1"/>
            </a:lvl2pPr>
            <a:lvl3pPr marL="1219078" indent="0">
              <a:buNone/>
              <a:defRPr sz="2400" b="1"/>
            </a:lvl3pPr>
            <a:lvl4pPr marL="1828617" indent="0">
              <a:buNone/>
              <a:defRPr sz="2133" b="1"/>
            </a:lvl4pPr>
            <a:lvl5pPr marL="2438156" indent="0">
              <a:buNone/>
              <a:defRPr sz="2133" b="1"/>
            </a:lvl5pPr>
            <a:lvl6pPr marL="3047695" indent="0">
              <a:buNone/>
              <a:defRPr sz="2133" b="1"/>
            </a:lvl6pPr>
            <a:lvl7pPr marL="3657234" indent="0">
              <a:buNone/>
              <a:defRPr sz="2133" b="1"/>
            </a:lvl7pPr>
            <a:lvl8pPr marL="4266773" indent="0">
              <a:buNone/>
              <a:defRPr sz="2133" b="1"/>
            </a:lvl8pPr>
            <a:lvl9pPr marL="4876312" indent="0">
              <a:buNone/>
              <a:defRPr sz="2133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8624C3B-1321-D364-7A8E-BBDFF364EA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9609" y="3340100"/>
            <a:ext cx="6876378" cy="491278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9E50642-EB90-947D-F600-38B9062994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28796" y="2241551"/>
            <a:ext cx="6910243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9" indent="0">
              <a:buNone/>
              <a:defRPr sz="2666" b="1"/>
            </a:lvl2pPr>
            <a:lvl3pPr marL="1219078" indent="0">
              <a:buNone/>
              <a:defRPr sz="2400" b="1"/>
            </a:lvl3pPr>
            <a:lvl4pPr marL="1828617" indent="0">
              <a:buNone/>
              <a:defRPr sz="2133" b="1"/>
            </a:lvl4pPr>
            <a:lvl5pPr marL="2438156" indent="0">
              <a:buNone/>
              <a:defRPr sz="2133" b="1"/>
            </a:lvl5pPr>
            <a:lvl6pPr marL="3047695" indent="0">
              <a:buNone/>
              <a:defRPr sz="2133" b="1"/>
            </a:lvl6pPr>
            <a:lvl7pPr marL="3657234" indent="0">
              <a:buNone/>
              <a:defRPr sz="2133" b="1"/>
            </a:lvl7pPr>
            <a:lvl8pPr marL="4266773" indent="0">
              <a:buNone/>
              <a:defRPr sz="2133" b="1"/>
            </a:lvl8pPr>
            <a:lvl9pPr marL="4876312" indent="0">
              <a:buNone/>
              <a:defRPr sz="2133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E7F418BE-024A-C4D0-6E44-861614A2E2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28796" y="3340100"/>
            <a:ext cx="6910243" cy="491278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F023FB88-832F-DB9B-4C10-373B573CB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60A80-6518-4633-8529-2879FDB21193}" type="datetimeFigureOut">
              <a:rPr lang="nb-NO" smtClean="0"/>
              <a:t>04.11.2024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F87C9010-A74F-25BB-5F66-635655530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86A3783F-EB90-2E59-6E6E-37C33892B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06682-14C9-4E20-B9C5-30CB98156F7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745201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5396041-8A5F-BE16-1366-BF1CB1CA1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77B584D-9A1C-FF9E-EB6B-1172E5C7A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60A80-6518-4633-8529-2879FDB21193}" type="datetimeFigureOut">
              <a:rPr lang="nb-NO" smtClean="0"/>
              <a:t>04.11.2024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EB05AAB-619C-A829-6847-DFFD72951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6220D23-54C9-BF77-F9AC-E1F527D68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06682-14C9-4E20-B9C5-30CB98156F7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04274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6254413" cy="9144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1440000" rIns="0" bIns="0" anchor="t" anchorCtr="1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9000477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D858DB4-ADEE-6017-EEE0-94D7148F3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60A80-6518-4633-8529-2879FDB21193}" type="datetimeFigureOut">
              <a:rPr lang="nb-NO" smtClean="0"/>
              <a:t>04.11.2024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6BA15C62-B224-8195-4372-660E6EB6F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A115F35-3820-FEE4-D75A-BE615B06C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06682-14C9-4E20-B9C5-30CB98156F7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525514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C5D1709-2B2F-FA10-A4F6-33F1EEAFD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609" y="609600"/>
            <a:ext cx="5242471" cy="2133600"/>
          </a:xfrm>
        </p:spPr>
        <p:txBody>
          <a:bodyPr anchor="b"/>
          <a:lstStyle>
            <a:lvl1pPr>
              <a:defRPr sz="4266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4CA08A2-7EDB-B6A2-A342-A4461D1E5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0242" y="1316567"/>
            <a:ext cx="8228797" cy="6498167"/>
          </a:xfrm>
        </p:spPr>
        <p:txBody>
          <a:bodyPr/>
          <a:lstStyle>
            <a:lvl1pPr>
              <a:defRPr sz="4266"/>
            </a:lvl1pPr>
            <a:lvl2pPr>
              <a:defRPr sz="3733"/>
            </a:lvl2pPr>
            <a:lvl3pPr>
              <a:defRPr sz="3200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ECEE175-1459-1A78-A5AC-60B9CE47AD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9609" y="2743200"/>
            <a:ext cx="5242471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39" indent="0">
              <a:buNone/>
              <a:defRPr sz="1866"/>
            </a:lvl2pPr>
            <a:lvl3pPr marL="1219078" indent="0">
              <a:buNone/>
              <a:defRPr sz="1600"/>
            </a:lvl3pPr>
            <a:lvl4pPr marL="1828617" indent="0">
              <a:buNone/>
              <a:defRPr sz="1333"/>
            </a:lvl4pPr>
            <a:lvl5pPr marL="2438156" indent="0">
              <a:buNone/>
              <a:defRPr sz="1333"/>
            </a:lvl5pPr>
            <a:lvl6pPr marL="3047695" indent="0">
              <a:buNone/>
              <a:defRPr sz="1333"/>
            </a:lvl6pPr>
            <a:lvl7pPr marL="3657234" indent="0">
              <a:buNone/>
              <a:defRPr sz="1333"/>
            </a:lvl7pPr>
            <a:lvl8pPr marL="4266773" indent="0">
              <a:buNone/>
              <a:defRPr sz="1333"/>
            </a:lvl8pPr>
            <a:lvl9pPr marL="4876312" indent="0">
              <a:buNone/>
              <a:defRPr sz="1333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E68945F-0AEC-2C38-18A4-7999FFD74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60A80-6518-4633-8529-2879FDB21193}" type="datetimeFigureOut">
              <a:rPr lang="nb-NO" smtClean="0"/>
              <a:t>04.11.2024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A0CD80B-B5AD-26C3-275B-1B58E00EB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1887E41-41B3-6027-942F-B31128B8C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06682-14C9-4E20-B9C5-30CB98156F7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19650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CC772B0-A0C9-742F-778D-DC7799711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609" y="609600"/>
            <a:ext cx="5242471" cy="2133600"/>
          </a:xfrm>
        </p:spPr>
        <p:txBody>
          <a:bodyPr anchor="b"/>
          <a:lstStyle>
            <a:lvl1pPr>
              <a:defRPr sz="4266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AE56D643-3664-D703-FCBF-96A9045592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0242" y="1316567"/>
            <a:ext cx="8228797" cy="6498167"/>
          </a:xfrm>
        </p:spPr>
        <p:txBody>
          <a:bodyPr/>
          <a:lstStyle>
            <a:lvl1pPr marL="0" indent="0">
              <a:buNone/>
              <a:defRPr sz="4266"/>
            </a:lvl1pPr>
            <a:lvl2pPr marL="609539" indent="0">
              <a:buNone/>
              <a:defRPr sz="3733"/>
            </a:lvl2pPr>
            <a:lvl3pPr marL="1219078" indent="0">
              <a:buNone/>
              <a:defRPr sz="3200"/>
            </a:lvl3pPr>
            <a:lvl4pPr marL="1828617" indent="0">
              <a:buNone/>
              <a:defRPr sz="2666"/>
            </a:lvl4pPr>
            <a:lvl5pPr marL="2438156" indent="0">
              <a:buNone/>
              <a:defRPr sz="2666"/>
            </a:lvl5pPr>
            <a:lvl6pPr marL="3047695" indent="0">
              <a:buNone/>
              <a:defRPr sz="2666"/>
            </a:lvl6pPr>
            <a:lvl7pPr marL="3657234" indent="0">
              <a:buNone/>
              <a:defRPr sz="2666"/>
            </a:lvl7pPr>
            <a:lvl8pPr marL="4266773" indent="0">
              <a:buNone/>
              <a:defRPr sz="2666"/>
            </a:lvl8pPr>
            <a:lvl9pPr marL="4876312" indent="0">
              <a:buNone/>
              <a:defRPr sz="2666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D456F77-1CD3-F12C-29C3-0FF0825046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9609" y="2743200"/>
            <a:ext cx="5242471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39" indent="0">
              <a:buNone/>
              <a:defRPr sz="1866"/>
            </a:lvl2pPr>
            <a:lvl3pPr marL="1219078" indent="0">
              <a:buNone/>
              <a:defRPr sz="1600"/>
            </a:lvl3pPr>
            <a:lvl4pPr marL="1828617" indent="0">
              <a:buNone/>
              <a:defRPr sz="1333"/>
            </a:lvl4pPr>
            <a:lvl5pPr marL="2438156" indent="0">
              <a:buNone/>
              <a:defRPr sz="1333"/>
            </a:lvl5pPr>
            <a:lvl6pPr marL="3047695" indent="0">
              <a:buNone/>
              <a:defRPr sz="1333"/>
            </a:lvl6pPr>
            <a:lvl7pPr marL="3657234" indent="0">
              <a:buNone/>
              <a:defRPr sz="1333"/>
            </a:lvl7pPr>
            <a:lvl8pPr marL="4266773" indent="0">
              <a:buNone/>
              <a:defRPr sz="1333"/>
            </a:lvl8pPr>
            <a:lvl9pPr marL="4876312" indent="0">
              <a:buNone/>
              <a:defRPr sz="1333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22CE8C1-9A35-4034-DC50-30F1DBDF9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60A80-6518-4633-8529-2879FDB21193}" type="datetimeFigureOut">
              <a:rPr lang="nb-NO" smtClean="0"/>
              <a:t>04.11.2024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D872076-BF71-DB66-EFFC-DAFF9085D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EEA1752-F3EF-3BD2-278C-2F42177A6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06682-14C9-4E20-B9C5-30CB98156F7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369951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0B1063D-9832-63A2-98CB-9C22644F2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F512CA4C-34F2-83E0-01D4-2C395C69C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1FA1969-7940-2B22-952A-B7E172B21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60A80-6518-4633-8529-2879FDB21193}" type="datetimeFigureOut">
              <a:rPr lang="nb-NO" smtClean="0"/>
              <a:t>04.11.2024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9288434-A36E-9653-7F3D-D7A2261BF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BCF8BB5-B382-FCDE-25FD-843412850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06682-14C9-4E20-B9C5-30CB98156F7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635601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AD811A70-69EF-DD29-E793-DEB627648C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32064" y="486834"/>
            <a:ext cx="3504858" cy="7749117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A1178346-3427-E4C3-5254-DE98B13AC9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7491" y="486834"/>
            <a:ext cx="10311393" cy="7749117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AF5D2FD-81FB-2576-B5A8-BA2115578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60A80-6518-4633-8529-2879FDB21193}" type="datetimeFigureOut">
              <a:rPr lang="nb-NO" smtClean="0"/>
              <a:t>04.11.2024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7036870-13D3-049F-9554-FD1AAC2AC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3DEF21A-8F28-97DD-61C9-8A8464C55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06682-14C9-4E20-B9C5-30CB98156F7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93476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lysbilde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052257" y="1955800"/>
            <a:ext cx="12601575" cy="2532619"/>
          </a:xfrm>
        </p:spPr>
        <p:txBody>
          <a:bodyPr anchor="b">
            <a:normAutofit/>
          </a:bodyPr>
          <a:lstStyle>
            <a:lvl1pPr algn="l">
              <a:defRPr sz="9099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052257" y="4928428"/>
            <a:ext cx="12601575" cy="1587881"/>
          </a:xfrm>
        </p:spPr>
        <p:txBody>
          <a:bodyPr>
            <a:normAutofit/>
          </a:bodyPr>
          <a:lstStyle>
            <a:lvl1pPr marL="0" indent="0" algn="l">
              <a:buNone/>
              <a:defRPr sz="5399">
                <a:solidFill>
                  <a:schemeClr val="bg1"/>
                </a:solidFill>
                <a:latin typeface="Texta Medium" panose="02000000000000000000" pitchFamily="50" charset="0"/>
              </a:defRPr>
            </a:lvl1pPr>
            <a:lvl2pPr marL="609478" indent="0" algn="ctr">
              <a:buNone/>
              <a:defRPr sz="2666"/>
            </a:lvl2pPr>
            <a:lvl3pPr marL="1218957" indent="0" algn="ctr">
              <a:buNone/>
              <a:defRPr sz="2400"/>
            </a:lvl3pPr>
            <a:lvl4pPr marL="1828434" indent="0" algn="ctr">
              <a:buNone/>
              <a:defRPr sz="2133"/>
            </a:lvl4pPr>
            <a:lvl5pPr marL="2437912" indent="0" algn="ctr">
              <a:buNone/>
              <a:defRPr sz="2133"/>
            </a:lvl5pPr>
            <a:lvl6pPr marL="3047390" indent="0" algn="ctr">
              <a:buNone/>
              <a:defRPr sz="2133"/>
            </a:lvl6pPr>
            <a:lvl7pPr marL="3656869" indent="0" algn="ctr">
              <a:buNone/>
              <a:defRPr sz="2133"/>
            </a:lvl7pPr>
            <a:lvl8pPr marL="4266347" indent="0" algn="ctr">
              <a:buNone/>
              <a:defRPr sz="2133"/>
            </a:lvl8pPr>
            <a:lvl9pPr marL="4875824" indent="0" algn="ctr">
              <a:buNone/>
              <a:defRPr sz="2133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0" hasCustomPrompt="1"/>
          </p:nvPr>
        </p:nvSpPr>
        <p:spPr>
          <a:xfrm>
            <a:off x="1930400" y="8064502"/>
            <a:ext cx="7670800" cy="469900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Texta Medium" panose="02000000000000000000" pitchFamily="50" charset="0"/>
              </a:defRPr>
            </a:lvl1pPr>
          </a:lstStyle>
          <a:p>
            <a:pPr lvl="0"/>
            <a:r>
              <a:rPr lang="nb-NO" dirty="0" err="1"/>
              <a:t>dd.mm.yyyy</a:t>
            </a:r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468306" cy="152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085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slide Rø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ekst 6"/>
          <p:cNvSpPr>
            <a:spLocks noGrp="1"/>
          </p:cNvSpPr>
          <p:nvPr>
            <p:ph type="body" sz="quarter" idx="10" hasCustomPrompt="1"/>
          </p:nvPr>
        </p:nvSpPr>
        <p:spPr>
          <a:xfrm>
            <a:off x="1260157" y="5670710"/>
            <a:ext cx="13321666" cy="6177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bg1"/>
                </a:solidFill>
                <a:latin typeface="Texta" panose="02000000000000000000" pitchFamily="50" charset="0"/>
              </a:defRPr>
            </a:lvl1pPr>
          </a:lstStyle>
          <a:p>
            <a:pPr lvl="0"/>
            <a:r>
              <a:rPr lang="nb-NO" dirty="0"/>
              <a:t>Kilde til sitat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1" hasCustomPrompt="1"/>
          </p:nvPr>
        </p:nvSpPr>
        <p:spPr>
          <a:xfrm>
            <a:off x="1260157" y="1224153"/>
            <a:ext cx="13321666" cy="3924490"/>
          </a:xfrm>
        </p:spPr>
        <p:txBody>
          <a:bodyPr>
            <a:normAutofit/>
          </a:bodyPr>
          <a:lstStyle>
            <a:lvl1pPr marL="540000" indent="-540000">
              <a:buClrTx/>
              <a:buFont typeface="Arial" panose="020B0604020202020204" pitchFamily="34" charset="0"/>
              <a:buChar char="•"/>
              <a:defRPr sz="4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Sett inn sitat</a:t>
            </a:r>
          </a:p>
        </p:txBody>
      </p:sp>
    </p:spTree>
    <p:extLst>
      <p:ext uri="{BB962C8B-B14F-4D97-AF65-F5344CB8AC3E}">
        <p14:creationId xmlns:p14="http://schemas.microsoft.com/office/powerpoint/2010/main" val="434141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slide 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ekst 6"/>
          <p:cNvSpPr>
            <a:spLocks noGrp="1"/>
          </p:cNvSpPr>
          <p:nvPr>
            <p:ph type="body" sz="quarter" idx="10" hasCustomPrompt="1"/>
          </p:nvPr>
        </p:nvSpPr>
        <p:spPr>
          <a:xfrm>
            <a:off x="1260157" y="5670710"/>
            <a:ext cx="13321666" cy="6177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bg1"/>
                </a:solidFill>
                <a:latin typeface="Texta" panose="02000000000000000000" pitchFamily="50" charset="0"/>
              </a:defRPr>
            </a:lvl1pPr>
          </a:lstStyle>
          <a:p>
            <a:pPr lvl="0"/>
            <a:r>
              <a:rPr lang="nb-NO" dirty="0"/>
              <a:t>Kilde til sitat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1" hasCustomPrompt="1"/>
          </p:nvPr>
        </p:nvSpPr>
        <p:spPr>
          <a:xfrm>
            <a:off x="1260157" y="1224153"/>
            <a:ext cx="13321666" cy="3924490"/>
          </a:xfrm>
        </p:spPr>
        <p:txBody>
          <a:bodyPr>
            <a:normAutofit/>
          </a:bodyPr>
          <a:lstStyle>
            <a:lvl1pPr marL="540000" indent="-540000">
              <a:buClrTx/>
              <a:buFont typeface="Arial" panose="020B0604020202020204" pitchFamily="34" charset="0"/>
              <a:buChar char="•"/>
              <a:defRPr sz="4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Sett inn sitat</a:t>
            </a:r>
          </a:p>
        </p:txBody>
      </p:sp>
    </p:spTree>
    <p:extLst>
      <p:ext uri="{BB962C8B-B14F-4D97-AF65-F5344CB8AC3E}">
        <p14:creationId xmlns:p14="http://schemas.microsoft.com/office/powerpoint/2010/main" val="3561456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260157" y="2592324"/>
            <a:ext cx="6480810" cy="5472684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461058" y="2592324"/>
            <a:ext cx="6480810" cy="5472684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04.11.2024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3274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260157" y="288036"/>
            <a:ext cx="13861732" cy="180028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260157" y="2590799"/>
            <a:ext cx="13861732" cy="547268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117491" y="8595439"/>
            <a:ext cx="1128185" cy="24622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651F3-9B16-40C6-B209-3688FC9C95F6}" type="datetimeFigureOut">
              <a:rPr lang="nb-NO" smtClean="0"/>
              <a:t>04.11.2024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65334" y="8595439"/>
            <a:ext cx="9923747" cy="24622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4725214" y="8595439"/>
            <a:ext cx="411708" cy="24622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385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61" r:id="rId5"/>
    <p:sldLayoutId id="2147483662" r:id="rId6"/>
    <p:sldLayoutId id="2147483663" r:id="rId7"/>
    <p:sldLayoutId id="2147483664" r:id="rId8"/>
    <p:sldLayoutId id="2147483652" r:id="rId9"/>
    <p:sldLayoutId id="2147483653" r:id="rId10"/>
    <p:sldLayoutId id="2147483665" r:id="rId11"/>
    <p:sldLayoutId id="2147483666" r:id="rId12"/>
    <p:sldLayoutId id="2147483654" r:id="rId13"/>
    <p:sldLayoutId id="2147483655" r:id="rId14"/>
  </p:sldLayoutIdLst>
  <p:txStyles>
    <p:titleStyle>
      <a:lvl1pPr algn="l" defTabSz="1219078" rtl="0" eaLnBrk="1" latinLnBrk="0" hangingPunct="1">
        <a:lnSpc>
          <a:spcPct val="90000"/>
        </a:lnSpc>
        <a:spcBef>
          <a:spcPct val="0"/>
        </a:spcBef>
        <a:buNone/>
        <a:defRPr sz="7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96000" indent="-396000" algn="l" defTabSz="1219078" rtl="0" eaLnBrk="1" latinLnBrk="0" hangingPunct="1">
        <a:lnSpc>
          <a:spcPct val="90000"/>
        </a:lnSpc>
        <a:spcBef>
          <a:spcPts val="1333"/>
        </a:spcBef>
        <a:buClr>
          <a:schemeClr val="accent1"/>
        </a:buClr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92000" indent="-396000" algn="l" defTabSz="1219078" rtl="0" eaLnBrk="1" latinLnBrk="0" hangingPunct="1">
        <a:lnSpc>
          <a:spcPct val="90000"/>
        </a:lnSpc>
        <a:spcBef>
          <a:spcPts val="667"/>
        </a:spcBef>
        <a:buClr>
          <a:schemeClr val="accent1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188000" indent="-396000" algn="l" defTabSz="1219078" rtl="0" eaLnBrk="1" latinLnBrk="0" hangingPunct="1">
        <a:lnSpc>
          <a:spcPct val="90000"/>
        </a:lnSpc>
        <a:spcBef>
          <a:spcPts val="667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000" indent="-396000" algn="l" defTabSz="1219078" rtl="0" eaLnBrk="1" latinLnBrk="0" hangingPunct="1">
        <a:lnSpc>
          <a:spcPct val="90000"/>
        </a:lnSpc>
        <a:spcBef>
          <a:spcPts val="667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80000" indent="-396000" algn="l" defTabSz="1219078" rtl="0" eaLnBrk="1" latinLnBrk="0" hangingPunct="1">
        <a:lnSpc>
          <a:spcPct val="90000"/>
        </a:lnSpc>
        <a:spcBef>
          <a:spcPts val="667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5" indent="-304770" algn="l" defTabSz="121907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4" indent="-304770" algn="l" defTabSz="121907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3" indent="-304770" algn="l" defTabSz="121907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2" indent="-304770" algn="l" defTabSz="121907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9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7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6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5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4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2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260157" y="288036"/>
            <a:ext cx="13861732" cy="180028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260157" y="2590799"/>
            <a:ext cx="13861732" cy="547268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117491" y="8595439"/>
            <a:ext cx="1128185" cy="24622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651F3-9B16-40C6-B209-3688FC9C95F6}" type="datetimeFigureOut">
              <a:rPr lang="nb-NO" smtClean="0"/>
              <a:t>04.11.2024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65334" y="8595439"/>
            <a:ext cx="9923747" cy="24622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4725214" y="8595439"/>
            <a:ext cx="411708" cy="24622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6774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</p:sldLayoutIdLst>
  <p:txStyles>
    <p:titleStyle>
      <a:lvl1pPr algn="l" defTabSz="1219078" rtl="0" eaLnBrk="1" latinLnBrk="0" hangingPunct="1">
        <a:lnSpc>
          <a:spcPct val="90000"/>
        </a:lnSpc>
        <a:spcBef>
          <a:spcPct val="0"/>
        </a:spcBef>
        <a:buNone/>
        <a:defRPr sz="7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96000" indent="-396000" algn="l" defTabSz="1219078" rtl="0" eaLnBrk="1" latinLnBrk="0" hangingPunct="1">
        <a:lnSpc>
          <a:spcPct val="90000"/>
        </a:lnSpc>
        <a:spcBef>
          <a:spcPts val="1333"/>
        </a:spcBef>
        <a:buClr>
          <a:schemeClr val="accent1"/>
        </a:buClr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92000" indent="-396000" algn="l" defTabSz="1219078" rtl="0" eaLnBrk="1" latinLnBrk="0" hangingPunct="1">
        <a:lnSpc>
          <a:spcPct val="90000"/>
        </a:lnSpc>
        <a:spcBef>
          <a:spcPts val="667"/>
        </a:spcBef>
        <a:buClr>
          <a:schemeClr val="accent1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188000" indent="-396000" algn="l" defTabSz="1219078" rtl="0" eaLnBrk="1" latinLnBrk="0" hangingPunct="1">
        <a:lnSpc>
          <a:spcPct val="90000"/>
        </a:lnSpc>
        <a:spcBef>
          <a:spcPts val="667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000" indent="-396000" algn="l" defTabSz="1219078" rtl="0" eaLnBrk="1" latinLnBrk="0" hangingPunct="1">
        <a:lnSpc>
          <a:spcPct val="90000"/>
        </a:lnSpc>
        <a:spcBef>
          <a:spcPts val="667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80000" indent="-396000" algn="l" defTabSz="1219078" rtl="0" eaLnBrk="1" latinLnBrk="0" hangingPunct="1">
        <a:lnSpc>
          <a:spcPct val="90000"/>
        </a:lnSpc>
        <a:spcBef>
          <a:spcPts val="667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5" indent="-304770" algn="l" defTabSz="121907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4" indent="-304770" algn="l" defTabSz="121907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3" indent="-304770" algn="l" defTabSz="121907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2" indent="-304770" algn="l" defTabSz="121907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9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7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6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5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4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2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260157" y="288036"/>
            <a:ext cx="13861732" cy="180028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260157" y="2590799"/>
            <a:ext cx="13861732" cy="547268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117493" y="8595440"/>
            <a:ext cx="1128185" cy="24622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651F3-9B16-40C6-B209-3688FC9C95F6}" type="datetimeFigureOut">
              <a:rPr lang="nb-NO" smtClean="0"/>
              <a:t>04.11.2024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65336" y="8595440"/>
            <a:ext cx="9923747" cy="24622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4725215" y="8595440"/>
            <a:ext cx="411708" cy="24622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24475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</p:sldLayoutIdLst>
  <p:txStyles>
    <p:titleStyle>
      <a:lvl1pPr algn="l" defTabSz="1218957" rtl="0" eaLnBrk="1" latinLnBrk="0" hangingPunct="1">
        <a:lnSpc>
          <a:spcPct val="90000"/>
        </a:lnSpc>
        <a:spcBef>
          <a:spcPct val="0"/>
        </a:spcBef>
        <a:buNone/>
        <a:defRPr sz="7199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95960" indent="-395960" algn="l" defTabSz="1218957" rtl="0" eaLnBrk="1" latinLnBrk="0" hangingPunct="1">
        <a:lnSpc>
          <a:spcPct val="90000"/>
        </a:lnSpc>
        <a:spcBef>
          <a:spcPts val="1333"/>
        </a:spcBef>
        <a:buClr>
          <a:schemeClr val="accent1"/>
        </a:buClr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91921" indent="-395960" algn="l" defTabSz="1218957" rtl="0" eaLnBrk="1" latinLnBrk="0" hangingPunct="1">
        <a:lnSpc>
          <a:spcPct val="90000"/>
        </a:lnSpc>
        <a:spcBef>
          <a:spcPts val="667"/>
        </a:spcBef>
        <a:buClr>
          <a:schemeClr val="accent1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187881" indent="-395960" algn="l" defTabSz="1218957" rtl="0" eaLnBrk="1" latinLnBrk="0" hangingPunct="1">
        <a:lnSpc>
          <a:spcPct val="90000"/>
        </a:lnSpc>
        <a:spcBef>
          <a:spcPts val="667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3842" indent="-395960" algn="l" defTabSz="1218957" rtl="0" eaLnBrk="1" latinLnBrk="0" hangingPunct="1">
        <a:lnSpc>
          <a:spcPct val="90000"/>
        </a:lnSpc>
        <a:spcBef>
          <a:spcPts val="667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79802" indent="-395960" algn="l" defTabSz="1218957" rtl="0" eaLnBrk="1" latinLnBrk="0" hangingPunct="1">
        <a:lnSpc>
          <a:spcPct val="90000"/>
        </a:lnSpc>
        <a:spcBef>
          <a:spcPts val="667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30" indent="-304740" algn="l" defTabSz="1218957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608" indent="-304740" algn="l" defTabSz="1218957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6" indent="-304740" algn="l" defTabSz="1218957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565" indent="-304740" algn="l" defTabSz="1218957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895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78" algn="l" defTabSz="121895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57" algn="l" defTabSz="121895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34" algn="l" defTabSz="121895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12" algn="l" defTabSz="121895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90" algn="l" defTabSz="121895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69" algn="l" defTabSz="121895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347" algn="l" defTabSz="121895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824" algn="l" defTabSz="121895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573E4E29-A44C-472F-3655-21DBD64FF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491" y="486834"/>
            <a:ext cx="14019431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A80D8FF-4CFE-9E51-E220-AECAB5961B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7491" y="2434167"/>
            <a:ext cx="14019431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BB71012-53D8-F950-2A7B-F9EFBF1011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7491" y="8475134"/>
            <a:ext cx="3657243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5ACE9A-B10A-4DA6-987F-9612C493D814}" type="datetimeFigureOut">
              <a:rPr lang="nb-NO" smtClean="0"/>
              <a:t>04.11.2024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D262E09-6CE3-9581-A390-FB44E8005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84275" y="8475134"/>
            <a:ext cx="548586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643A823-A35E-49E3-9D31-39E0EDEE39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9679" y="8475134"/>
            <a:ext cx="3657243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5259AAE-1567-42DC-9286-9032A7788C0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1096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1219078" rtl="0" eaLnBrk="1" latinLnBrk="0" hangingPunct="1">
        <a:lnSpc>
          <a:spcPct val="90000"/>
        </a:lnSpc>
        <a:spcBef>
          <a:spcPct val="0"/>
        </a:spcBef>
        <a:buNone/>
        <a:defRPr sz="586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70" indent="-304770" algn="l" defTabSz="1219078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09" indent="-304770" algn="l" defTabSz="121907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8" indent="-304770" algn="l" defTabSz="121907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70" algn="l" defTabSz="121907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70" algn="l" defTabSz="121907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5" indent="-304770" algn="l" defTabSz="121907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4" indent="-304770" algn="l" defTabSz="121907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3" indent="-304770" algn="l" defTabSz="121907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2" indent="-304770" algn="l" defTabSz="121907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9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7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6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5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4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2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E218D58F-AD93-247C-BCB7-6DE1450E3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491" y="486834"/>
            <a:ext cx="14019431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5EB523D-554D-C1E8-6631-5167AC72B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7491" y="2434167"/>
            <a:ext cx="14019431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90D564F-6639-A184-5184-DD610E5B5C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7491" y="8475134"/>
            <a:ext cx="3657243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60A80-6518-4633-8529-2879FDB21193}" type="datetimeFigureOut">
              <a:rPr lang="nb-NO" smtClean="0"/>
              <a:t>04.11.2024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C0E92D8-7D81-D3B6-40BD-05EE59FDF1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84275" y="8475134"/>
            <a:ext cx="548586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EF0FD68-0751-3310-6B47-8251D003F0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9679" y="8475134"/>
            <a:ext cx="3657243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06682-14C9-4E20-B9C5-30CB98156F7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9085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l" defTabSz="1219078" rtl="0" eaLnBrk="1" latinLnBrk="0" hangingPunct="1">
        <a:lnSpc>
          <a:spcPct val="90000"/>
        </a:lnSpc>
        <a:spcBef>
          <a:spcPct val="0"/>
        </a:spcBef>
        <a:buNone/>
        <a:defRPr sz="586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70" indent="-304770" algn="l" defTabSz="1219078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09" indent="-304770" algn="l" defTabSz="121907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8" indent="-304770" algn="l" defTabSz="121907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70" algn="l" defTabSz="121907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70" algn="l" defTabSz="121907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5" indent="-304770" algn="l" defTabSz="121907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4" indent="-304770" algn="l" defTabSz="121907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3" indent="-304770" algn="l" defTabSz="121907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2" indent="-304770" algn="l" defTabSz="121907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9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7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6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5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4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2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sz="6600" dirty="0"/>
              <a:t>Velkommen til fylkesledersamling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1.-3. november på Thon hotel Storo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00819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C1027-39C1-101D-6711-6A3A7073D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8E5BF7-58FE-E451-804B-66475F024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6000" b="1" dirty="0">
                <a:solidFill>
                  <a:schemeClr val="tx1"/>
                </a:solidFill>
              </a:rPr>
              <a:t>Arbeid- og sosial (fortsettelse)</a:t>
            </a:r>
            <a:endParaRPr lang="nb-NO" sz="6000" b="1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3E1F1B8-37BE-15D3-E60D-4DB85F5EF408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pPr>
              <a:buClrTx/>
            </a:pPr>
            <a:r>
              <a:rPr lang="nb-NO" sz="3200" dirty="0"/>
              <a:t>Satsene i grunn- og hjelpestønad er dessverre uendret.</a:t>
            </a:r>
          </a:p>
          <a:p>
            <a:pPr>
              <a:buClrTx/>
            </a:pPr>
            <a:r>
              <a:rPr lang="nb-NO" sz="3200" dirty="0"/>
              <a:t>Det er ikke foreslått noen reell økning i potten for aktivitetsmidler for voksne over 26 år (vi med flere ber om 200 mill. mer)</a:t>
            </a:r>
          </a:p>
          <a:p>
            <a:pPr>
              <a:buClrTx/>
            </a:pPr>
            <a:r>
              <a:rPr lang="nb-NO" sz="3200" dirty="0"/>
              <a:t>Det er bevilget 17, 1 millioner til å legge om bilstønadsordningen (gruppe 2 bil) og å innføre en kortere leveringstid på spesialtilpassede kassebiler.</a:t>
            </a:r>
          </a:p>
          <a:p>
            <a:pPr>
              <a:buClrTx/>
            </a:pPr>
            <a:endParaRPr lang="nb-NO" dirty="0"/>
          </a:p>
          <a:p>
            <a:pPr>
              <a:buClrTx/>
            </a:pPr>
            <a:endParaRPr lang="nb-NO" dirty="0"/>
          </a:p>
          <a:p>
            <a:pPr marL="0" indent="0">
              <a:buClrTx/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4497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B1593-3F4C-0EE3-601B-5B88246B9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49568DF-11BC-0C2B-7838-06097E316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6000" b="1" dirty="0">
                <a:solidFill>
                  <a:schemeClr val="tx1"/>
                </a:solidFill>
              </a:rPr>
              <a:t>Helse – og omsorg</a:t>
            </a:r>
            <a:endParaRPr lang="nb-NO" sz="6000" b="1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94A8A50-72CB-DDEB-1A42-CE08BCAE5911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pPr>
              <a:buClrTx/>
            </a:pPr>
            <a:r>
              <a:rPr lang="nb-NO" sz="3200" dirty="0"/>
              <a:t>Ingen store satsninger på rehabilitering og habilitering. </a:t>
            </a:r>
            <a:br>
              <a:rPr lang="nb-NO" sz="3200" dirty="0"/>
            </a:br>
            <a:r>
              <a:rPr lang="nb-NO" sz="3200" dirty="0"/>
              <a:t>Rehabilitering skal inn i helsefelleskapene (dette er uklart)</a:t>
            </a:r>
          </a:p>
          <a:p>
            <a:pPr>
              <a:buClrTx/>
            </a:pPr>
            <a:r>
              <a:rPr lang="nb-NO" sz="3200" dirty="0"/>
              <a:t>Fagplan for habilitering i Helse Sør-Øst er nevnt! </a:t>
            </a:r>
          </a:p>
          <a:p>
            <a:pPr>
              <a:buClrTx/>
            </a:pPr>
            <a:r>
              <a:rPr lang="nb-NO" sz="3200" dirty="0"/>
              <a:t>Minnet om flertallsmerknad under behandlingen i Stortinget av Helse- og samhandlingsplanen om at pasienter med nevrologiske diagnoser skal ivaretas gjennom kommende anskaffelser innen spesialisert rehabilitering.</a:t>
            </a:r>
            <a:br>
              <a:rPr lang="nb-NO" sz="3200" dirty="0"/>
            </a:br>
            <a:r>
              <a:rPr lang="nb-NO" sz="3200" dirty="0"/>
              <a:t>Dessverre er ikke dette tilfelle i praksis (Helse sør-øst, Helse Midt- reduksjon med 30%).</a:t>
            </a:r>
          </a:p>
          <a:p>
            <a:pPr>
              <a:buClrTx/>
            </a:pPr>
            <a:r>
              <a:rPr lang="nb-NO" sz="3200" dirty="0"/>
              <a:t>Mer forskning til hjernehelse i forbindelse med ny nasjonal hjernehelsestrategi (her har vi nevnt arbeidet med å implementere de nye retningslinjene).</a:t>
            </a:r>
          </a:p>
          <a:p>
            <a:pPr>
              <a:buClrTx/>
            </a:pPr>
            <a:endParaRPr lang="nb-NO" dirty="0"/>
          </a:p>
          <a:p>
            <a:pPr>
              <a:buClrTx/>
            </a:pPr>
            <a:endParaRPr lang="nb-NO" dirty="0"/>
          </a:p>
          <a:p>
            <a:pPr>
              <a:buClrTx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7811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76614-1E4A-389B-EEDB-16DE1E5A5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62EF648-1E1A-B794-DE33-E62C27312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6000" b="1" dirty="0">
                <a:solidFill>
                  <a:schemeClr val="tx1"/>
                </a:solidFill>
              </a:rPr>
              <a:t>Helse – og omsorg (fortsettelse)</a:t>
            </a:r>
            <a:endParaRPr lang="nb-NO" sz="6000" b="1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8F24C90-5CBA-44A9-495B-9B0540E0A750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>
            <a:normAutofit fontScale="85000" lnSpcReduction="20000"/>
          </a:bodyPr>
          <a:lstStyle/>
          <a:p>
            <a:pPr>
              <a:buClrTx/>
            </a:pPr>
            <a:r>
              <a:rPr lang="nb-NO" dirty="0"/>
              <a:t>Mer til sykehusene. Rammefinansieringen øker, samt at innsatsstyrt finansiering reduseres (fra 40 til 30 %).</a:t>
            </a:r>
          </a:p>
          <a:p>
            <a:pPr>
              <a:buClrTx/>
            </a:pPr>
            <a:r>
              <a:rPr lang="nb-NO" dirty="0"/>
              <a:t>Ventetidsløft</a:t>
            </a:r>
          </a:p>
          <a:p>
            <a:pPr>
              <a:buClrTx/>
            </a:pPr>
            <a:r>
              <a:rPr lang="nb-NO" dirty="0"/>
              <a:t>Mer til skolehelsetjeneste og skolehelsetjeneste.</a:t>
            </a:r>
          </a:p>
          <a:p>
            <a:pPr>
              <a:buClrTx/>
            </a:pPr>
            <a:r>
              <a:rPr lang="nb-NO" dirty="0"/>
              <a:t>Egenandelstaket økes med 113 kroner i året (3278 kroner), ingen økning i egenandeler for legetjenester. Egenandelsfritak for pasienter til og med 25 år for behandling i offentlig psykisk helsevern og spesialisert behandling for rus.</a:t>
            </a:r>
          </a:p>
          <a:p>
            <a:pPr>
              <a:buClrTx/>
            </a:pPr>
            <a:r>
              <a:rPr lang="nb-NO" dirty="0"/>
              <a:t>400 mill. til psykisk helse- og rusfeltet, noe går til å styrke lavterskeltilbud.</a:t>
            </a:r>
          </a:p>
          <a:p>
            <a:pPr>
              <a:buClrTx/>
            </a:pPr>
            <a:r>
              <a:rPr lang="nb-NO" dirty="0"/>
              <a:t>Ingenting om BPA, stortingsmeldingen er utsatt.</a:t>
            </a:r>
          </a:p>
          <a:p>
            <a:pPr>
              <a:buClrTx/>
            </a:pPr>
            <a:r>
              <a:rPr lang="nb-NO" dirty="0"/>
              <a:t>Regjeringen vil fjerne tilskuddet til behandling hos kiropraktor (11o kr ved oppstart og deretter 47 kr pr. gang). Avvikle folketrygdens dekning av utgifter.</a:t>
            </a:r>
            <a:br>
              <a:rPr lang="nb-NO" dirty="0"/>
            </a:br>
            <a:br>
              <a:rPr lang="nb-NO" dirty="0"/>
            </a:br>
            <a:endParaRPr lang="nb-NO" dirty="0"/>
          </a:p>
          <a:p>
            <a:pPr>
              <a:buClrTx/>
            </a:pPr>
            <a:endParaRPr lang="nb-NO" dirty="0"/>
          </a:p>
          <a:p>
            <a:pPr>
              <a:buClrTx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69571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93F13-C251-3612-3727-46149C44D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F5960D6-7AF5-A80D-D57D-A5F21EA83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6000" b="1" dirty="0">
                <a:solidFill>
                  <a:schemeClr val="tx1"/>
                </a:solidFill>
              </a:rPr>
              <a:t>Skole og utdanning</a:t>
            </a:r>
            <a:endParaRPr lang="nb-NO" sz="6000" b="1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5171B0F-5C0F-2BD6-4222-71ED78B510AA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pPr>
              <a:buClrTx/>
            </a:pPr>
            <a:r>
              <a:rPr lang="nb-NO" sz="3200" dirty="0"/>
              <a:t>Kompetanseløftet for spesialpedagogikk og inkluderende praksis styrkes med 5 mill.  FFO ber om at det styrkes ytterligere, særlig med tanke på å styrke PPT.</a:t>
            </a:r>
          </a:p>
          <a:p>
            <a:pPr>
              <a:buClrTx/>
            </a:pPr>
            <a:r>
              <a:rPr lang="nb-NO" sz="3200" dirty="0"/>
              <a:t>Bevilgningen til </a:t>
            </a:r>
            <a:r>
              <a:rPr lang="nb-NO" sz="3200" dirty="0" err="1"/>
              <a:t>Statped</a:t>
            </a:r>
            <a:r>
              <a:rPr lang="nb-NO" sz="3200" dirty="0"/>
              <a:t> opprettholdes.</a:t>
            </a:r>
          </a:p>
          <a:p>
            <a:pPr>
              <a:buClrTx/>
            </a:pPr>
            <a:r>
              <a:rPr lang="nb-NO" sz="3200" dirty="0"/>
              <a:t>320 mill. til å gjennomføre retten til å fullføre videregående.</a:t>
            </a:r>
          </a:p>
          <a:p>
            <a:pPr>
              <a:buClrTx/>
            </a:pPr>
            <a:r>
              <a:rPr lang="nb-NO" sz="3200" dirty="0"/>
              <a:t>Midler til kompetanseheving i barnehage, inkluderer at spesialpedagogisk hjelp styrkes.</a:t>
            </a:r>
          </a:p>
          <a:p>
            <a:pPr>
              <a:buClrTx/>
            </a:pPr>
            <a:r>
              <a:rPr lang="nb-NO" sz="3200" dirty="0"/>
              <a:t>Ingenting om veikart for universell utformet skole.</a:t>
            </a:r>
          </a:p>
          <a:p>
            <a:pPr>
              <a:buClrTx/>
            </a:pPr>
            <a:endParaRPr lang="nb-NO" sz="3200" dirty="0"/>
          </a:p>
          <a:p>
            <a:pPr>
              <a:buClrTx/>
            </a:pPr>
            <a:endParaRPr lang="nb-NO" sz="3200" dirty="0"/>
          </a:p>
          <a:p>
            <a:pPr>
              <a:buClrTx/>
            </a:pPr>
            <a:endParaRPr lang="nb-NO" dirty="0"/>
          </a:p>
          <a:p>
            <a:pPr>
              <a:buClrTx/>
            </a:pPr>
            <a:endParaRPr lang="nb-NO" dirty="0"/>
          </a:p>
          <a:p>
            <a:pPr marL="0" indent="0">
              <a:buClrTx/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1524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643CD-12A3-B089-8BFC-B74B29989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585E835-C43E-CAE0-E02C-09C457822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6000" b="1" dirty="0">
                <a:solidFill>
                  <a:schemeClr val="tx1"/>
                </a:solidFill>
              </a:rPr>
              <a:t>Tilskuddsordninger</a:t>
            </a:r>
            <a:endParaRPr lang="nb-NO" sz="6000" b="1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B4F1760-B82A-0922-0E87-D82E24C0B2EA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pPr>
              <a:buClrTx/>
            </a:pPr>
            <a:r>
              <a:rPr lang="nb-NO" sz="3200" dirty="0"/>
              <a:t>Marginal økning i driftsstøtten til funksjonshemmedes organisasjoner.</a:t>
            </a:r>
            <a:br>
              <a:rPr lang="nb-NO" sz="3200" dirty="0"/>
            </a:br>
            <a:r>
              <a:rPr lang="nb-NO" sz="3200" dirty="0"/>
              <a:t>Vi mener det er på tide at denne ordningen styrkes og at rammevilkårene bedres.</a:t>
            </a:r>
          </a:p>
          <a:p>
            <a:pPr>
              <a:buClrTx/>
            </a:pPr>
            <a:r>
              <a:rPr lang="nb-NO" sz="3200" dirty="0"/>
              <a:t>Tilskuddsordningen «Informasjons- og kontaktskapende arbeid» i Helsedirektoratet (tidligere Nevromidler) er foreslått redusert. Hjernerådet foreslår å øke med 30 mill.</a:t>
            </a:r>
            <a:br>
              <a:rPr lang="nb-NO" sz="3200" dirty="0"/>
            </a:br>
            <a:r>
              <a:rPr lang="nb-NO" sz="3200" dirty="0"/>
              <a:t>Hjernerådet har også fått en egen bevilgning (i motsetning til i fjor)</a:t>
            </a:r>
          </a:p>
          <a:p>
            <a:pPr>
              <a:buClrTx/>
            </a:pPr>
            <a:r>
              <a:rPr lang="nb-NO" sz="3200" dirty="0"/>
              <a:t>Momskompensasjonsposten foreslås økt, men det foreslås ikke en regelstyring slik frivilligheten har krevd (og lovet i Hurdalsplattformen)</a:t>
            </a:r>
          </a:p>
          <a:p>
            <a:pPr marL="0" indent="0">
              <a:buClrTx/>
              <a:buNone/>
            </a:pPr>
            <a:endParaRPr lang="nb-NO" sz="3200" dirty="0"/>
          </a:p>
          <a:p>
            <a:pPr>
              <a:buClrTx/>
            </a:pPr>
            <a:endParaRPr lang="nb-NO" sz="3200" dirty="0"/>
          </a:p>
          <a:p>
            <a:pPr>
              <a:buClrTx/>
            </a:pPr>
            <a:endParaRPr lang="nb-NO" dirty="0"/>
          </a:p>
          <a:p>
            <a:pPr>
              <a:buClrTx/>
            </a:pPr>
            <a:endParaRPr lang="nb-NO" dirty="0"/>
          </a:p>
          <a:p>
            <a:pPr>
              <a:buClrTx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62301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8DC654B-32CE-1DCA-46F5-BF5FC47C0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6000" b="1" dirty="0">
                <a:solidFill>
                  <a:schemeClr val="tx1"/>
                </a:solidFill>
              </a:rPr>
              <a:t>Valgkampbudskap 2025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B61DFB5-C077-54C8-AA7F-1311CD75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92324"/>
            <a:ext cx="7283767" cy="5472684"/>
          </a:xfrm>
        </p:spPr>
        <p:txBody>
          <a:bodyPr>
            <a:normAutofit fontScale="85000" lnSpcReduction="20000"/>
          </a:bodyPr>
          <a:lstStyle/>
          <a:p>
            <a:pPr marL="0" indent="0">
              <a:buClrTx/>
              <a:buNone/>
            </a:pPr>
            <a:endParaRPr lang="nb-NO" b="1" u="sng" dirty="0"/>
          </a:p>
          <a:p>
            <a:pPr marL="0" indent="0">
              <a:buClrTx/>
              <a:buNone/>
            </a:pPr>
            <a:r>
              <a:rPr lang="nb-NO" sz="4600" b="1" u="sng" dirty="0"/>
              <a:t>Forslag til tematikk</a:t>
            </a:r>
          </a:p>
          <a:p>
            <a:pPr>
              <a:buClrTx/>
            </a:pPr>
            <a:r>
              <a:rPr lang="nb-NO" sz="4600" dirty="0"/>
              <a:t>Hvilke konsekvenser får dårligere økonomi, strammere budsjetter for personer med CP</a:t>
            </a:r>
            <a:br>
              <a:rPr lang="nb-NO" sz="4600" dirty="0"/>
            </a:br>
            <a:r>
              <a:rPr lang="nb-NO" sz="4600" dirty="0"/>
              <a:t>og deres pårørende?</a:t>
            </a:r>
          </a:p>
          <a:p>
            <a:pPr>
              <a:buClrTx/>
            </a:pPr>
            <a:r>
              <a:rPr lang="nb-NO" sz="4600" dirty="0"/>
              <a:t>Hvordan blir personer med CP og deres pårørende ramma av dyrtid og vanskeligere økonomiske tider?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2DC01E9-21E0-BDD0-1E0F-03E94ED06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40967" y="2592324"/>
            <a:ext cx="8285747" cy="6551676"/>
          </a:xfrm>
        </p:spPr>
        <p:txBody>
          <a:bodyPr>
            <a:normAutofit fontScale="85000" lnSpcReduction="20000"/>
          </a:bodyPr>
          <a:lstStyle/>
          <a:p>
            <a:pPr marL="0" indent="0">
              <a:buClrTx/>
              <a:buNone/>
            </a:pPr>
            <a:r>
              <a:rPr lang="nb-NO" b="1" u="sng" dirty="0"/>
              <a:t>Metode/arbeidsprosess</a:t>
            </a:r>
          </a:p>
          <a:p>
            <a:pPr>
              <a:buClrTx/>
            </a:pPr>
            <a:r>
              <a:rPr lang="nb-NO" dirty="0"/>
              <a:t>Finne gode case som viser hva som fungerer eller ikke/synliggjøre rett og urett.</a:t>
            </a:r>
          </a:p>
          <a:p>
            <a:pPr>
              <a:buClrTx/>
            </a:pPr>
            <a:r>
              <a:rPr lang="nb-NO" dirty="0"/>
              <a:t>Utvikle gode kampanjer</a:t>
            </a:r>
          </a:p>
          <a:p>
            <a:pPr>
              <a:buClrTx/>
            </a:pPr>
            <a:r>
              <a:rPr lang="nb-NO" dirty="0"/>
              <a:t>Tydelig retorikk</a:t>
            </a:r>
          </a:p>
          <a:p>
            <a:pPr>
              <a:buClrTx/>
            </a:pPr>
            <a:r>
              <a:rPr lang="nb-NO" dirty="0"/>
              <a:t>Innhenting av kunnskap (inkl. KI)</a:t>
            </a:r>
          </a:p>
          <a:p>
            <a:pPr>
              <a:buClrTx/>
            </a:pPr>
            <a:r>
              <a:rPr lang="nb-NO" dirty="0"/>
              <a:t>Innhenting av tall og erfaringer (mulig spørreundersøkelser)</a:t>
            </a:r>
          </a:p>
          <a:p>
            <a:pPr>
              <a:buClrTx/>
            </a:pPr>
            <a:r>
              <a:rPr lang="nb-NO" dirty="0"/>
              <a:t>Konkretisering sammen med ny generalsekretær.</a:t>
            </a:r>
          </a:p>
          <a:p>
            <a:pPr marL="0" indent="0">
              <a:buClrTx/>
              <a:buNone/>
            </a:pPr>
            <a:endParaRPr lang="nb-NO" dirty="0"/>
          </a:p>
          <a:p>
            <a:pPr marL="0" indent="0">
              <a:buClrTx/>
              <a:buNone/>
            </a:pPr>
            <a:r>
              <a:rPr lang="nb-NO" dirty="0"/>
              <a:t>Målsetting: mer synlighet, mer egenmarkering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endParaRPr lang="nb-NO" dirty="0"/>
          </a:p>
          <a:p>
            <a:pPr>
              <a:buClrTx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2039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59A67-7CDC-AE1F-C98D-F02703E90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0BBDBA9-7856-9066-1D66-6DD4D5548B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2257" y="1955800"/>
            <a:ext cx="12457828" cy="1364916"/>
          </a:xfrm>
        </p:spPr>
        <p:txBody>
          <a:bodyPr>
            <a:normAutofit/>
          </a:bodyPr>
          <a:lstStyle/>
          <a:p>
            <a:r>
              <a:rPr lang="nb-NO" sz="8800" dirty="0"/>
              <a:t>LUNSJ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19083B2-F20F-347A-8311-37D12F7D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81666" y="3320716"/>
            <a:ext cx="13072166" cy="4093338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nb-NO" sz="3600" dirty="0"/>
            </a:br>
            <a:endParaRPr lang="nb-NO" sz="8000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58228AB-E328-6535-51C7-ACEA47FFB0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973481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sz="6600" dirty="0" err="1"/>
              <a:t>Fundraising</a:t>
            </a:r>
            <a:r>
              <a:rPr lang="nb-NO" sz="6600" dirty="0"/>
              <a:t> (inntektsarbeid)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sz="4800" dirty="0"/>
              <a:t>- Status på arbeidet i 2024</a:t>
            </a:r>
            <a:br>
              <a:rPr lang="nb-NO" sz="4800" dirty="0"/>
            </a:br>
            <a:r>
              <a:rPr lang="nb-NO" sz="4800" dirty="0"/>
              <a:t>- Forslag til prioriteringer i 2025</a:t>
            </a:r>
            <a:br>
              <a:rPr lang="nb-NO" sz="4800" dirty="0"/>
            </a:br>
            <a:r>
              <a:rPr lang="nb-NO" sz="4800" dirty="0"/>
              <a:t>- Fylkeslagenes sin rolle i inntektsarbeidet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nb-NO" dirty="0"/>
              <a:t>v/ Vegard</a:t>
            </a:r>
          </a:p>
        </p:txBody>
      </p:sp>
    </p:spTree>
    <p:extLst>
      <p:ext uri="{BB962C8B-B14F-4D97-AF65-F5344CB8AC3E}">
        <p14:creationId xmlns:p14="http://schemas.microsoft.com/office/powerpoint/2010/main" val="10902883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742807-810D-12BA-4E4A-E944DC1FB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6600" dirty="0">
                <a:solidFill>
                  <a:schemeClr val="tx1"/>
                </a:solidFill>
              </a:rPr>
              <a:t>Året 2024 – Hva har blitt gjort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F88E818-A3F2-3103-3108-44CA267AD1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nb-NO" b="1" dirty="0"/>
              <a:t>Opprustning av systemer</a:t>
            </a:r>
            <a:endParaRPr lang="nb-NO" dirty="0"/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nb-NO" dirty="0"/>
              <a:t>Opprettet oversikt over faste givere, inkludert rutiner for frafall og dubletter</a:t>
            </a: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nb-NO" dirty="0"/>
              <a:t>Systemer for å spore og forbedre sider og kampanjer, inkludert analyse av </a:t>
            </a:r>
            <a:r>
              <a:rPr lang="nb-NO" dirty="0" err="1"/>
              <a:t>landingssider</a:t>
            </a:r>
            <a:r>
              <a:rPr lang="nb-NO" dirty="0"/>
              <a:t>, annonser og e-post</a:t>
            </a: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nb-NO" dirty="0"/>
              <a:t>Oppfølging av faste givere med velkomst-, jule- og sommerhilsener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nb-NO" b="1" dirty="0"/>
              <a:t>Leadskampanjer</a:t>
            </a:r>
            <a:endParaRPr lang="nb-NO" dirty="0"/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nb-NO" dirty="0"/>
              <a:t>Målrettet mot å engasjere nye potensielle faste givere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nb-NO" b="1" dirty="0"/>
              <a:t>Ringekampanje</a:t>
            </a:r>
            <a:endParaRPr lang="nb-NO" dirty="0"/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nb-NO" dirty="0"/>
              <a:t>Respons langt over forventet – 2 ganger høyere enn gjennomsnittet</a:t>
            </a: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nb-NO" dirty="0"/>
              <a:t>Løpende dialog med ringeselskap og individuell tilbakemelding for kvalitetsforbedring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nb-NO" b="1" dirty="0"/>
              <a:t>Oppfølgingsløp</a:t>
            </a:r>
            <a:endParaRPr lang="nb-NO" dirty="0"/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nb-NO" dirty="0"/>
              <a:t>Tilpassede oppfølgingstiltak for nye givere.</a:t>
            </a:r>
          </a:p>
        </p:txBody>
      </p:sp>
    </p:spTree>
    <p:extLst>
      <p:ext uri="{BB962C8B-B14F-4D97-AF65-F5344CB8AC3E}">
        <p14:creationId xmlns:p14="http://schemas.microsoft.com/office/powerpoint/2010/main" val="953823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3170611-8D8A-5000-C48F-56BABDA66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6600" dirty="0">
                <a:solidFill>
                  <a:schemeClr val="tx1"/>
                </a:solidFill>
              </a:rPr>
              <a:t>Planer for 2025 – Oversikt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AA0472A-9F60-FC76-2FFE-73CADC955F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b="1" dirty="0"/>
              <a:t>Inndeling av aktiviteter i fire kategorier:</a:t>
            </a:r>
          </a:p>
          <a:p>
            <a:pPr>
              <a:buClr>
                <a:schemeClr val="tx1"/>
              </a:buClr>
              <a:buFont typeface="+mj-lt"/>
              <a:buAutoNum type="arabicPeriod"/>
            </a:pPr>
            <a:r>
              <a:rPr lang="nb-NO" dirty="0"/>
              <a:t>Faste givere</a:t>
            </a:r>
          </a:p>
          <a:p>
            <a:pPr>
              <a:buClr>
                <a:schemeClr val="tx1"/>
              </a:buClr>
              <a:buFont typeface="+mj-lt"/>
              <a:buAutoNum type="arabicPeriod"/>
            </a:pPr>
            <a:r>
              <a:rPr lang="nb-NO" dirty="0"/>
              <a:t>Sporadiske gaver</a:t>
            </a:r>
          </a:p>
          <a:p>
            <a:pPr>
              <a:buClr>
                <a:schemeClr val="tx1"/>
              </a:buClr>
              <a:buFont typeface="+mj-lt"/>
              <a:buAutoNum type="arabicPeriod"/>
            </a:pPr>
            <a:r>
              <a:rPr lang="nb-NO" dirty="0"/>
              <a:t>Støttespillere</a:t>
            </a:r>
          </a:p>
          <a:p>
            <a:pPr>
              <a:buClr>
                <a:schemeClr val="tx1"/>
              </a:buClr>
              <a:buFont typeface="+mj-lt"/>
              <a:buAutoNum type="arabicPeriod"/>
            </a:pPr>
            <a:r>
              <a:rPr lang="nb-NO" dirty="0"/>
              <a:t>Annet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19731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sz="6600" dirty="0"/>
              <a:t>Velkommen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- Vi ønsker velkommen</a:t>
            </a:r>
            <a:br>
              <a:rPr lang="nb-NO" dirty="0"/>
            </a:br>
            <a:r>
              <a:rPr lang="nb-NO" dirty="0"/>
              <a:t>- Presentasjon av deltagere og program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nb-NO" dirty="0"/>
              <a:t>v/ Bente Heggø Olsen og Kristin Benestad</a:t>
            </a:r>
          </a:p>
        </p:txBody>
      </p:sp>
    </p:spTree>
    <p:extLst>
      <p:ext uri="{BB962C8B-B14F-4D97-AF65-F5344CB8AC3E}">
        <p14:creationId xmlns:p14="http://schemas.microsoft.com/office/powerpoint/2010/main" val="38650762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EBA6977-AC89-586C-63E1-EF390BDC7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6600" dirty="0">
                <a:solidFill>
                  <a:schemeClr val="tx1"/>
                </a:solidFill>
              </a:rPr>
              <a:t>Planer 2025 – Faste Givere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2A4188F-D55E-1FCE-243D-659DE7EDE5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nb-NO" b="1" dirty="0"/>
              <a:t>CP-bladet</a:t>
            </a:r>
            <a:endParaRPr lang="nb-NO" dirty="0"/>
          </a:p>
          <a:p>
            <a:pPr marL="742950" lvl="1" indent="-285750">
              <a:buClrTx/>
              <a:buFont typeface="Arial" panose="020B0604020202020204" pitchFamily="34" charset="0"/>
              <a:buChar char="•"/>
            </a:pPr>
            <a:r>
              <a:rPr lang="nb-NO" dirty="0"/>
              <a:t>Fortsette utsendelse av blanketter, som viser god respons</a:t>
            </a:r>
          </a:p>
          <a:p>
            <a:pPr marL="742950" lvl="1" indent="-285750">
              <a:buClrTx/>
              <a:buFont typeface="Arial" panose="020B0604020202020204" pitchFamily="34" charset="0"/>
              <a:buChar char="•"/>
            </a:pPr>
            <a:r>
              <a:rPr lang="nb-NO" dirty="0"/>
              <a:t>Forbedre </a:t>
            </a:r>
            <a:r>
              <a:rPr lang="nb-NO" dirty="0" err="1"/>
              <a:t>fundraising</a:t>
            </a:r>
            <a:r>
              <a:rPr lang="nb-NO" dirty="0"/>
              <a:t>-vinkling på artikler, inkludert intervjuer og resultater av støtte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nb-NO" b="1" dirty="0"/>
              <a:t>TM-kampanjer</a:t>
            </a:r>
            <a:endParaRPr lang="nb-NO" dirty="0"/>
          </a:p>
          <a:p>
            <a:pPr marL="742950" lvl="1" indent="-285750">
              <a:buClrTx/>
              <a:buFont typeface="Arial" panose="020B0604020202020204" pitchFamily="34" charset="0"/>
              <a:buChar char="•"/>
            </a:pPr>
            <a:r>
              <a:rPr lang="nb-NO" dirty="0"/>
              <a:t>2 planlagte kampanjer for å konvertere nye faste givere</a:t>
            </a:r>
          </a:p>
          <a:p>
            <a:pPr marL="742950" lvl="1" indent="-285750">
              <a:buClrTx/>
              <a:buFont typeface="Arial" panose="020B0604020202020204" pitchFamily="34" charset="0"/>
              <a:buChar char="•"/>
            </a:pPr>
            <a:r>
              <a:rPr lang="nb-NO" dirty="0"/>
              <a:t>1 Heving samtale mål øke gjennomsnittbidraget med 25 kr, noe som kan gi 50 000 kr i økt årlig inntekt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98991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7891B80-9A57-4B25-A07C-976F88671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tx1"/>
                </a:solidFill>
              </a:rPr>
              <a:t>Planer 2025 – Sporadiske Gaver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980D594-7EAB-CEC4-C553-98AA74DE6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nb-NO" b="1" dirty="0"/>
              <a:t>DM-kampanjer (Direktepost)</a:t>
            </a:r>
            <a:endParaRPr lang="nb-NO" dirty="0"/>
          </a:p>
          <a:p>
            <a:pPr marL="742950" lvl="1" indent="-285750">
              <a:buClrTx/>
              <a:buFont typeface="Arial" panose="020B0604020202020204" pitchFamily="34" charset="0"/>
              <a:buChar char="•"/>
            </a:pPr>
            <a:r>
              <a:rPr lang="nb-NO" dirty="0"/>
              <a:t>To DM-kampanjer i løpet av året – målgruppen er eldre kvinner, som viser størst interesse for enkeltstøtte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nb-NO" b="1" dirty="0" err="1"/>
              <a:t>Bursdagspleis</a:t>
            </a:r>
            <a:endParaRPr lang="nb-NO" dirty="0"/>
          </a:p>
          <a:p>
            <a:pPr marL="742950" lvl="1" indent="-285750">
              <a:buClrTx/>
              <a:buFont typeface="Arial" panose="020B0604020202020204" pitchFamily="34" charset="0"/>
              <a:buChar char="•"/>
            </a:pPr>
            <a:r>
              <a:rPr lang="nb-NO" dirty="0"/>
              <a:t>Lansering i januar – e-post med spleiselink for å enkelt samle inn til CP-foreningen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786639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6795153-7F89-73AB-81D1-60EAB9A4A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tx1"/>
                </a:solidFill>
              </a:rPr>
              <a:t>Planer 2025 – Støttespillere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49D6922-4F67-67CD-F9FE-084C5310C8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nb-NO" b="1" dirty="0"/>
              <a:t>Leads-kampanjer: </a:t>
            </a:r>
            <a:r>
              <a:rPr lang="nb-NO" dirty="0"/>
              <a:t>Folkeopplysningskampanje lanseres i januar, med enkel og tilgjengelig informasjon om CP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nb-NO" dirty="0"/>
              <a:t>Politisk kampanje i januar, med ytterligere en politiske kampanjer planlagt for året, basert på evalueringer underveis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083161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8639019-B2B7-6366-6B12-D09A8938D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tx1"/>
                </a:solidFill>
              </a:rPr>
              <a:t>Planer 2025 – Annet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EE1486D-D4A3-9D8B-AE02-64DF79241A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nb-NO" dirty="0"/>
              <a:t>Oppfølgingsløp </a:t>
            </a:r>
          </a:p>
          <a:p>
            <a:pPr lvl="1">
              <a:buClr>
                <a:schemeClr val="tx1"/>
              </a:buClr>
            </a:pPr>
            <a:r>
              <a:rPr lang="nb-NO" dirty="0"/>
              <a:t>Fokus på oppfølging av nye givere gjennom relevant innhold som speiler kampanjebudskapet før overgang til ett standard løp </a:t>
            </a:r>
          </a:p>
          <a:p>
            <a:pPr>
              <a:buClr>
                <a:schemeClr val="tx1"/>
              </a:buClr>
            </a:pPr>
            <a:r>
              <a:rPr lang="nb-NO" dirty="0"/>
              <a:t>Utvikling av nettsiden </a:t>
            </a:r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940269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0B12F49-71F5-B04E-C4E9-57DC79182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>
                <a:solidFill>
                  <a:schemeClr val="tx1"/>
                </a:solidFill>
              </a:rPr>
              <a:t>Fylkeslagenes Rolle i Inntektsarbeidet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9772B03-EB05-B223-F752-1DC18AABF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nb-NO" b="1" dirty="0" err="1"/>
              <a:t>Standpakke</a:t>
            </a:r>
            <a:r>
              <a:rPr lang="nb-NO" b="1" dirty="0"/>
              <a:t> 2025</a:t>
            </a:r>
            <a:endParaRPr lang="nb-NO" dirty="0"/>
          </a:p>
          <a:p>
            <a:pPr marL="742950" lvl="1" indent="-285750">
              <a:buClrTx/>
              <a:buFont typeface="Arial" panose="020B0604020202020204" pitchFamily="34" charset="0"/>
              <a:buChar char="•"/>
            </a:pPr>
            <a:r>
              <a:rPr lang="nb-NO" dirty="0"/>
              <a:t>Utvikles med informasjon og utstyr som fylkeslagene kan bruke på messer og arrangementer.</a:t>
            </a:r>
          </a:p>
          <a:p>
            <a:pPr marL="742950" lvl="1" indent="-285750">
              <a:buClrTx/>
              <a:buFont typeface="Arial" panose="020B0604020202020204" pitchFamily="34" charset="0"/>
              <a:buChar char="•"/>
            </a:pPr>
            <a:r>
              <a:rPr lang="nb-NO" dirty="0"/>
              <a:t>Inneholder generell informasjon om CP-foreningens mål og aktiviteter.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nb-NO" b="1" dirty="0"/>
              <a:t>Formål</a:t>
            </a:r>
            <a:endParaRPr lang="nb-NO" dirty="0"/>
          </a:p>
          <a:p>
            <a:pPr marL="742950" lvl="1" indent="-285750">
              <a:buClrTx/>
              <a:buFont typeface="Arial" panose="020B0604020202020204" pitchFamily="34" charset="0"/>
              <a:buChar char="•"/>
            </a:pPr>
            <a:r>
              <a:rPr lang="nb-NO" dirty="0"/>
              <a:t>Øke synlighet og bevissthet om CP-foreningens arbeid.</a:t>
            </a:r>
          </a:p>
          <a:p>
            <a:pPr marL="742950" lvl="1" indent="-285750">
              <a:buClrTx/>
              <a:buFont typeface="Arial" panose="020B0604020202020204" pitchFamily="34" charset="0"/>
              <a:buChar char="•"/>
            </a:pPr>
            <a:r>
              <a:rPr lang="nb-NO" dirty="0"/>
              <a:t>Mulighet for fylkeslagene til å informere om aktive politiske kampanjer, inkludert innsamling av underskrifter for å øke støtte til kampanjen.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331291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sz="6600" dirty="0"/>
              <a:t>Prosjekter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nb-NO" dirty="0"/>
              <a:t>- Oppsummering og resultater fra prosjektet «Nettverket for nye foreldre»</a:t>
            </a:r>
            <a:br>
              <a:rPr lang="nb-NO" dirty="0"/>
            </a:br>
            <a:r>
              <a:rPr lang="nb-NO" dirty="0"/>
              <a:t>- Jubileumsskrift – CP-foreningen 75 år</a:t>
            </a:r>
            <a:br>
              <a:rPr lang="nb-NO" dirty="0"/>
            </a:br>
            <a:r>
              <a:rPr lang="nb-NO" dirty="0"/>
              <a:t>- Implementering av nye retningslinjer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nb-NO" dirty="0"/>
              <a:t>v/Marie, Monica og Helle </a:t>
            </a:r>
          </a:p>
        </p:txBody>
      </p:sp>
    </p:spTree>
    <p:extLst>
      <p:ext uri="{BB962C8B-B14F-4D97-AF65-F5344CB8AC3E}">
        <p14:creationId xmlns:p14="http://schemas.microsoft.com/office/powerpoint/2010/main" val="24650440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nb-NO" dirty="0"/>
              <a:t>NETTVERK FOR NYE FORELDRE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pPr algn="ctr"/>
            <a:r>
              <a:rPr lang="nb-NO" dirty="0"/>
              <a:t>Et prosjekt for de som nylig har fått barn med CP  </a:t>
            </a:r>
          </a:p>
          <a:p>
            <a:pPr algn="ctr"/>
            <a:r>
              <a:rPr lang="nb-NO" dirty="0"/>
              <a:t>2024</a:t>
            </a:r>
          </a:p>
          <a:p>
            <a:pPr algn="ctr"/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0"/>
          </p:nvPr>
        </p:nvSpPr>
        <p:spPr>
          <a:xfrm>
            <a:off x="1931005" y="8064161"/>
            <a:ext cx="13196422" cy="469854"/>
          </a:xfrm>
        </p:spPr>
        <p:txBody>
          <a:bodyPr/>
          <a:lstStyle/>
          <a:p>
            <a:pPr algn="ctr"/>
            <a:r>
              <a:rPr lang="nb-NO" dirty="0"/>
              <a:t>FYLKESLEDERSAMLING STORO 1-3.NOVEMBER 2024</a:t>
            </a:r>
          </a:p>
        </p:txBody>
      </p:sp>
    </p:spTree>
    <p:extLst>
      <p:ext uri="{BB962C8B-B14F-4D97-AF65-F5344CB8AC3E}">
        <p14:creationId xmlns:p14="http://schemas.microsoft.com/office/powerpoint/2010/main" val="11004152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6F4152-58E7-CBAF-E8AF-76ADB18EF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BAKGRUNN FOR PROSJEKTET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EDA8D9B-9818-9BED-F989-6ECACBF951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 sz="4800" b="1" kern="100" dirty="0">
                <a:solidFill>
                  <a:prstClr val="black"/>
                </a:solidFill>
                <a:latin typeface="Georgia"/>
                <a:ea typeface="Calibri" panose="020F0502020204030204" pitchFamily="34" charset="0"/>
                <a:cs typeface="Times New Roman" panose="02020603050405020304" pitchFamily="18" charset="0"/>
              </a:rPr>
              <a:t>Komme raskere i kontakt med </a:t>
            </a:r>
            <a:r>
              <a:rPr lang="nb-NO" sz="4800" b="1" kern="1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nye foreldre(</a:t>
            </a:r>
            <a:r>
              <a:rPr lang="nb-NO" sz="4800" b="1" kern="1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Ca</a:t>
            </a:r>
            <a:r>
              <a:rPr lang="nb-NO" sz="4800" b="1" kern="1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100 barn i året)</a:t>
            </a:r>
          </a:p>
          <a:p>
            <a:endParaRPr lang="nb-NO" sz="4800" b="1" kern="100" dirty="0">
              <a:solidFill>
                <a:prstClr val="black"/>
              </a:solidFill>
              <a:latin typeface="Georgia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4800" b="1" kern="100" dirty="0">
                <a:solidFill>
                  <a:prstClr val="black"/>
                </a:solidFill>
                <a:latin typeface="Georgia"/>
                <a:ea typeface="Calibri" panose="020F0502020204030204" pitchFamily="34" charset="0"/>
                <a:cs typeface="Times New Roman" panose="02020603050405020304" pitchFamily="18" charset="0"/>
              </a:rPr>
              <a:t>Nå ut til flere med informasjonsmateriellet</a:t>
            </a:r>
          </a:p>
          <a:p>
            <a:endParaRPr lang="nb-NO" sz="4800" b="1" kern="100" dirty="0">
              <a:solidFill>
                <a:prstClr val="black"/>
              </a:solidFill>
              <a:latin typeface="Georgia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4800" b="1" kern="100" dirty="0">
                <a:solidFill>
                  <a:prstClr val="black"/>
                </a:solidFill>
                <a:latin typeface="Georgia"/>
                <a:ea typeface="Calibri" panose="020F0502020204030204" pitchFamily="34" charset="0"/>
                <a:cs typeface="Times New Roman" panose="02020603050405020304" pitchFamily="18" charset="0"/>
              </a:rPr>
              <a:t>Skape nettverk og møteplasser</a:t>
            </a:r>
          </a:p>
          <a:p>
            <a:endParaRPr lang="nb-NO" sz="4800" b="1" kern="100" dirty="0">
              <a:solidFill>
                <a:prstClr val="black"/>
              </a:solidFill>
              <a:latin typeface="Georgia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4800" b="1" kern="100" dirty="0">
                <a:solidFill>
                  <a:prstClr val="black"/>
                </a:solidFill>
                <a:latin typeface="Georgia"/>
                <a:ea typeface="Calibri" panose="020F0502020204030204" pitchFamily="34" charset="0"/>
                <a:cs typeface="Times New Roman" panose="02020603050405020304" pitchFamily="18" charset="0"/>
              </a:rPr>
              <a:t>Økt samarbeid på tvers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33834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BFD6D8C-9FDF-051A-4C3E-E835FA873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PROSJEKTMIDLER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9E62BD9-32BF-A0A3-07C2-8DD969F76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0157" y="2590993"/>
            <a:ext cx="12637366" cy="5472150"/>
          </a:xfrm>
        </p:spPr>
        <p:txBody>
          <a:bodyPr>
            <a:normAutofit/>
          </a:bodyPr>
          <a:lstStyle/>
          <a:p>
            <a:endParaRPr lang="nb-NO" sz="6399" b="1" dirty="0"/>
          </a:p>
          <a:p>
            <a:r>
              <a:rPr lang="nb-NO" sz="6399" b="1" dirty="0"/>
              <a:t>Stiftelsen Dam Helse innvilget 400 000 kroner i støtte</a:t>
            </a:r>
            <a:endParaRPr lang="nb-NO" sz="6399" dirty="0"/>
          </a:p>
        </p:txBody>
      </p:sp>
    </p:spTree>
    <p:extLst>
      <p:ext uri="{BB962C8B-B14F-4D97-AF65-F5344CB8AC3E}">
        <p14:creationId xmlns:p14="http://schemas.microsoft.com/office/powerpoint/2010/main" val="29531620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: avrundede hjørner 1">
            <a:extLst>
              <a:ext uri="{FF2B5EF4-FFF2-40B4-BE49-F238E27FC236}">
                <a16:creationId xmlns:a16="http://schemas.microsoft.com/office/drawing/2014/main" id="{3BBC3DA4-F8D6-0AAA-5883-A5B30A39E2C5}"/>
              </a:ext>
            </a:extLst>
          </p:cNvPr>
          <p:cNvSpPr/>
          <p:nvPr/>
        </p:nvSpPr>
        <p:spPr>
          <a:xfrm>
            <a:off x="3280623" y="2192225"/>
            <a:ext cx="3111864" cy="81293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prstClr val="white"/>
                </a:solidFill>
                <a:latin typeface="Aptos" panose="02110004020202020204"/>
              </a:rPr>
              <a:t>Organisering likepersontilbud</a:t>
            </a:r>
          </a:p>
        </p:txBody>
      </p:sp>
      <p:sp>
        <p:nvSpPr>
          <p:cNvPr id="3" name="Rektangel: avrundede hjørner 2">
            <a:extLst>
              <a:ext uri="{FF2B5EF4-FFF2-40B4-BE49-F238E27FC236}">
                <a16:creationId xmlns:a16="http://schemas.microsoft.com/office/drawing/2014/main" id="{0E8D603D-F0A7-6541-2B55-7CFD65C8E627}"/>
              </a:ext>
            </a:extLst>
          </p:cNvPr>
          <p:cNvSpPr/>
          <p:nvPr/>
        </p:nvSpPr>
        <p:spPr>
          <a:xfrm>
            <a:off x="3316584" y="3149072"/>
            <a:ext cx="3086128" cy="70195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prstClr val="white"/>
                </a:solidFill>
                <a:latin typeface="Aptos" panose="02110004020202020204"/>
              </a:rPr>
              <a:t>Faste digitale treff Temakvelder</a:t>
            </a:r>
          </a:p>
        </p:txBody>
      </p:sp>
      <p:sp>
        <p:nvSpPr>
          <p:cNvPr id="4" name="Rektangel: avrundede hjørner 3">
            <a:extLst>
              <a:ext uri="{FF2B5EF4-FFF2-40B4-BE49-F238E27FC236}">
                <a16:creationId xmlns:a16="http://schemas.microsoft.com/office/drawing/2014/main" id="{8EC76628-0C6C-C801-B64E-C1D8EE06B9F4}"/>
              </a:ext>
            </a:extLst>
          </p:cNvPr>
          <p:cNvSpPr/>
          <p:nvPr/>
        </p:nvSpPr>
        <p:spPr>
          <a:xfrm>
            <a:off x="3319194" y="4056369"/>
            <a:ext cx="3067960" cy="68256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prstClr val="white"/>
                </a:solidFill>
                <a:latin typeface="Aptos" panose="02110004020202020204"/>
              </a:rPr>
              <a:t>Nettsider og informasjon</a:t>
            </a:r>
          </a:p>
        </p:txBody>
      </p:sp>
      <p:sp>
        <p:nvSpPr>
          <p:cNvPr id="5" name="Rektangel: avrundede hjørner 4">
            <a:extLst>
              <a:ext uri="{FF2B5EF4-FFF2-40B4-BE49-F238E27FC236}">
                <a16:creationId xmlns:a16="http://schemas.microsoft.com/office/drawing/2014/main" id="{B7D486D9-2351-5F5F-71D8-7426597C689F}"/>
              </a:ext>
            </a:extLst>
          </p:cNvPr>
          <p:cNvSpPr/>
          <p:nvPr/>
        </p:nvSpPr>
        <p:spPr>
          <a:xfrm>
            <a:off x="3333349" y="4892616"/>
            <a:ext cx="3091173" cy="70937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b="1" dirty="0">
                <a:solidFill>
                  <a:prstClr val="white"/>
                </a:solidFill>
                <a:latin typeface="Aptos" panose="02110004020202020204"/>
              </a:rPr>
              <a:t>MØTEPLASSER OG NETTVERK</a:t>
            </a:r>
            <a:endParaRPr lang="nb-NO" sz="1600" dirty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6" name="Rektangel: avrundede hjørner 5">
            <a:extLst>
              <a:ext uri="{FF2B5EF4-FFF2-40B4-BE49-F238E27FC236}">
                <a16:creationId xmlns:a16="http://schemas.microsoft.com/office/drawing/2014/main" id="{D408A802-C102-1413-DF20-D58B62B18376}"/>
              </a:ext>
            </a:extLst>
          </p:cNvPr>
          <p:cNvSpPr/>
          <p:nvPr/>
        </p:nvSpPr>
        <p:spPr>
          <a:xfrm>
            <a:off x="3333351" y="6584975"/>
            <a:ext cx="3091171" cy="637775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3434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b="1" dirty="0">
                <a:solidFill>
                  <a:prstClr val="white"/>
                </a:solidFill>
                <a:latin typeface="Aptos" panose="02110004020202020204"/>
              </a:rPr>
              <a:t>AKTIVITET LOKALT  FYLKESLAG</a:t>
            </a:r>
            <a:endParaRPr lang="nb-NO" sz="1600" dirty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A180EAF-084A-40B9-3054-14C19E30966F}"/>
              </a:ext>
            </a:extLst>
          </p:cNvPr>
          <p:cNvSpPr/>
          <p:nvPr/>
        </p:nvSpPr>
        <p:spPr>
          <a:xfrm>
            <a:off x="13097763" y="4982923"/>
            <a:ext cx="1872905" cy="17230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>
                <a:solidFill>
                  <a:prstClr val="white"/>
                </a:solidFill>
                <a:latin typeface="Aptos" panose="02110004020202020204"/>
              </a:rPr>
              <a:t>INTROHELG/FAMILIE</a:t>
            </a:r>
          </a:p>
          <a:p>
            <a:pPr algn="ctr"/>
            <a:r>
              <a:rPr lang="nb-NO" sz="1600" dirty="0">
                <a:solidFill>
                  <a:prstClr val="white"/>
                </a:solidFill>
                <a:latin typeface="Aptos" panose="02110004020202020204"/>
              </a:rPr>
              <a:t>SAMLING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F67920C-48F7-BFBF-164A-638C953E6945}"/>
              </a:ext>
            </a:extLst>
          </p:cNvPr>
          <p:cNvSpPr/>
          <p:nvPr/>
        </p:nvSpPr>
        <p:spPr>
          <a:xfrm>
            <a:off x="806014" y="3388086"/>
            <a:ext cx="2045815" cy="183643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866" b="1" dirty="0">
                <a:solidFill>
                  <a:prstClr val="black"/>
                </a:solidFill>
                <a:latin typeface="Aptos" panose="02110004020202020204"/>
              </a:rPr>
              <a:t>5 prosjekt</a:t>
            </a:r>
          </a:p>
          <a:p>
            <a:pPr algn="ctr"/>
            <a:r>
              <a:rPr lang="nb-NO" sz="1866" b="1" dirty="0">
                <a:solidFill>
                  <a:prstClr val="black"/>
                </a:solidFill>
                <a:latin typeface="Aptos" panose="02110004020202020204"/>
              </a:rPr>
              <a:t>samlinger</a:t>
            </a:r>
          </a:p>
        </p:txBody>
      </p:sp>
      <p:sp>
        <p:nvSpPr>
          <p:cNvPr id="24" name="Rektangel: avrundede hjørner 23">
            <a:extLst>
              <a:ext uri="{FF2B5EF4-FFF2-40B4-BE49-F238E27FC236}">
                <a16:creationId xmlns:a16="http://schemas.microsoft.com/office/drawing/2014/main" id="{E0B37C3B-1867-410F-A805-93FB7BA26C95}"/>
              </a:ext>
            </a:extLst>
          </p:cNvPr>
          <p:cNvSpPr/>
          <p:nvPr/>
        </p:nvSpPr>
        <p:spPr>
          <a:xfrm>
            <a:off x="3307551" y="5739107"/>
            <a:ext cx="3091171" cy="6377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67" b="1" dirty="0">
                <a:solidFill>
                  <a:prstClr val="white"/>
                </a:solidFill>
                <a:latin typeface="Aptos" panose="02110004020202020204"/>
              </a:rPr>
              <a:t>SAMARBEID MED ANDRE INSTANSER OG PÅ  TVERS AV FYLKER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B1F3422C-1267-47CB-4E1B-B00CAD7CD4F0}"/>
              </a:ext>
            </a:extLst>
          </p:cNvPr>
          <p:cNvSpPr/>
          <p:nvPr/>
        </p:nvSpPr>
        <p:spPr>
          <a:xfrm>
            <a:off x="13097764" y="2806889"/>
            <a:ext cx="1872906" cy="17230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prstClr val="white"/>
                </a:solidFill>
                <a:latin typeface="Aptos" panose="02110004020202020204"/>
              </a:rPr>
              <a:t>APP</a:t>
            </a:r>
          </a:p>
        </p:txBody>
      </p:sp>
      <p:cxnSp>
        <p:nvCxnSpPr>
          <p:cNvPr id="28" name="Rett pilkobling 27">
            <a:extLst>
              <a:ext uri="{FF2B5EF4-FFF2-40B4-BE49-F238E27FC236}">
                <a16:creationId xmlns:a16="http://schemas.microsoft.com/office/drawing/2014/main" id="{57FD544A-2E8D-7C32-40A2-A2D4E7C63F3D}"/>
              </a:ext>
            </a:extLst>
          </p:cNvPr>
          <p:cNvCxnSpPr>
            <a:cxnSpLocks/>
          </p:cNvCxnSpPr>
          <p:nvPr/>
        </p:nvCxnSpPr>
        <p:spPr>
          <a:xfrm>
            <a:off x="6768454" y="2598689"/>
            <a:ext cx="124298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Rett pilkobling 31">
            <a:extLst>
              <a:ext uri="{FF2B5EF4-FFF2-40B4-BE49-F238E27FC236}">
                <a16:creationId xmlns:a16="http://schemas.microsoft.com/office/drawing/2014/main" id="{FE60B95E-CEB0-FB80-9119-8323F77A7560}"/>
              </a:ext>
            </a:extLst>
          </p:cNvPr>
          <p:cNvCxnSpPr>
            <a:cxnSpLocks/>
          </p:cNvCxnSpPr>
          <p:nvPr/>
        </p:nvCxnSpPr>
        <p:spPr>
          <a:xfrm>
            <a:off x="6682394" y="5162593"/>
            <a:ext cx="1415763" cy="2621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Rett pilkobling 35">
            <a:extLst>
              <a:ext uri="{FF2B5EF4-FFF2-40B4-BE49-F238E27FC236}">
                <a16:creationId xmlns:a16="http://schemas.microsoft.com/office/drawing/2014/main" id="{7E529260-2449-7B44-D46A-751B64261233}"/>
              </a:ext>
            </a:extLst>
          </p:cNvPr>
          <p:cNvCxnSpPr>
            <a:cxnSpLocks/>
          </p:cNvCxnSpPr>
          <p:nvPr/>
        </p:nvCxnSpPr>
        <p:spPr>
          <a:xfrm>
            <a:off x="6682395" y="4385900"/>
            <a:ext cx="144481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Rett pilkobling 37">
            <a:extLst>
              <a:ext uri="{FF2B5EF4-FFF2-40B4-BE49-F238E27FC236}">
                <a16:creationId xmlns:a16="http://schemas.microsoft.com/office/drawing/2014/main" id="{B8F5C058-C6B2-3048-FFA6-EC42852FFEC3}"/>
              </a:ext>
            </a:extLst>
          </p:cNvPr>
          <p:cNvCxnSpPr>
            <a:cxnSpLocks/>
          </p:cNvCxnSpPr>
          <p:nvPr/>
        </p:nvCxnSpPr>
        <p:spPr>
          <a:xfrm>
            <a:off x="6718886" y="6917442"/>
            <a:ext cx="1379271" cy="7333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Rett pilkobling 39">
            <a:extLst>
              <a:ext uri="{FF2B5EF4-FFF2-40B4-BE49-F238E27FC236}">
                <a16:creationId xmlns:a16="http://schemas.microsoft.com/office/drawing/2014/main" id="{23B3ED9B-AB6C-2D8F-9324-7D0A866F89A2}"/>
              </a:ext>
            </a:extLst>
          </p:cNvPr>
          <p:cNvCxnSpPr>
            <a:cxnSpLocks/>
          </p:cNvCxnSpPr>
          <p:nvPr/>
        </p:nvCxnSpPr>
        <p:spPr>
          <a:xfrm>
            <a:off x="6718887" y="5992381"/>
            <a:ext cx="1408320" cy="3845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AEABD5F8-EA23-8E88-F17F-560D679645EA}"/>
              </a:ext>
            </a:extLst>
          </p:cNvPr>
          <p:cNvSpPr/>
          <p:nvPr/>
        </p:nvSpPr>
        <p:spPr>
          <a:xfrm>
            <a:off x="3676768" y="855338"/>
            <a:ext cx="2045815" cy="111048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b-NO" sz="1467" b="1" dirty="0">
              <a:solidFill>
                <a:prstClr val="black"/>
              </a:solidFill>
              <a:latin typeface="Aptos" panose="02110004020202020204"/>
            </a:endParaRPr>
          </a:p>
          <a:p>
            <a:pPr algn="ctr"/>
            <a:r>
              <a:rPr lang="nb-NO" sz="1600" b="1" dirty="0">
                <a:solidFill>
                  <a:prstClr val="black"/>
                </a:solidFill>
                <a:latin typeface="Aptos" panose="02110004020202020204"/>
              </a:rPr>
              <a:t>Hovedtema        fra    foreldrene</a:t>
            </a:r>
          </a:p>
          <a:p>
            <a:pPr algn="ctr"/>
            <a:endParaRPr lang="nb-NO" sz="1866" b="1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7" name="Rektangel: avrundede hjørner 26">
            <a:extLst>
              <a:ext uri="{FF2B5EF4-FFF2-40B4-BE49-F238E27FC236}">
                <a16:creationId xmlns:a16="http://schemas.microsoft.com/office/drawing/2014/main" id="{B11559A8-5436-7C04-DD40-94DE4F23FA56}"/>
              </a:ext>
            </a:extLst>
          </p:cNvPr>
          <p:cNvSpPr/>
          <p:nvPr/>
        </p:nvSpPr>
        <p:spPr>
          <a:xfrm>
            <a:off x="8377176" y="2124789"/>
            <a:ext cx="3111864" cy="81293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b="1" dirty="0">
                <a:solidFill>
                  <a:prstClr val="white"/>
                </a:solidFill>
                <a:latin typeface="Aptos" panose="02110004020202020204"/>
              </a:rPr>
              <a:t>6 NYE LIKEPERSONER </a:t>
            </a:r>
          </a:p>
          <a:p>
            <a:pPr algn="ctr"/>
            <a:r>
              <a:rPr lang="nb-NO" sz="1600" b="1" dirty="0">
                <a:solidFill>
                  <a:prstClr val="white"/>
                </a:solidFill>
                <a:latin typeface="Aptos" panose="02110004020202020204"/>
              </a:rPr>
              <a:t>0-3 ÅR</a:t>
            </a:r>
            <a:endParaRPr lang="nb-NO" sz="1600" dirty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9" name="Rektangel: avrundede hjørner 28">
            <a:extLst>
              <a:ext uri="{FF2B5EF4-FFF2-40B4-BE49-F238E27FC236}">
                <a16:creationId xmlns:a16="http://schemas.microsoft.com/office/drawing/2014/main" id="{C7FC5F5B-9A0D-DE67-EE1B-55960274B321}"/>
              </a:ext>
            </a:extLst>
          </p:cNvPr>
          <p:cNvSpPr/>
          <p:nvPr/>
        </p:nvSpPr>
        <p:spPr>
          <a:xfrm>
            <a:off x="8377176" y="4099568"/>
            <a:ext cx="3111864" cy="81293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b="1" dirty="0">
                <a:solidFill>
                  <a:prstClr val="white"/>
                </a:solidFill>
                <a:latin typeface="Aptos" panose="02110004020202020204"/>
              </a:rPr>
              <a:t>NY INFORMASJONS</a:t>
            </a:r>
          </a:p>
          <a:p>
            <a:pPr algn="ctr"/>
            <a:r>
              <a:rPr lang="nb-NO" sz="1600" b="1" dirty="0">
                <a:solidFill>
                  <a:prstClr val="white"/>
                </a:solidFill>
                <a:latin typeface="Aptos" panose="02110004020202020204"/>
              </a:rPr>
              <a:t>BROSJYRE</a:t>
            </a:r>
          </a:p>
        </p:txBody>
      </p:sp>
      <p:sp>
        <p:nvSpPr>
          <p:cNvPr id="31" name="Rektangel: avrundede hjørner 30">
            <a:extLst>
              <a:ext uri="{FF2B5EF4-FFF2-40B4-BE49-F238E27FC236}">
                <a16:creationId xmlns:a16="http://schemas.microsoft.com/office/drawing/2014/main" id="{A66F0B44-F92F-E5DE-9F50-B45D7C179460}"/>
              </a:ext>
            </a:extLst>
          </p:cNvPr>
          <p:cNvSpPr/>
          <p:nvPr/>
        </p:nvSpPr>
        <p:spPr>
          <a:xfrm>
            <a:off x="8410878" y="5158195"/>
            <a:ext cx="3111864" cy="81293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66" b="1" dirty="0">
              <a:solidFill>
                <a:prstClr val="white"/>
              </a:solidFill>
              <a:latin typeface="Aptos" panose="02110004020202020204"/>
            </a:endParaRPr>
          </a:p>
          <a:p>
            <a:pPr algn="ctr"/>
            <a:r>
              <a:rPr lang="nb-NO" b="1" dirty="0">
                <a:solidFill>
                  <a:prstClr val="white"/>
                </a:solidFill>
                <a:latin typeface="Aptos" panose="02110004020202020204"/>
              </a:rPr>
              <a:t>2 NYE PROSJEKT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1F9BA1E6-AAF2-DF45-A1DA-49D6FA42F053}"/>
              </a:ext>
            </a:extLst>
          </p:cNvPr>
          <p:cNvSpPr/>
          <p:nvPr/>
        </p:nvSpPr>
        <p:spPr>
          <a:xfrm>
            <a:off x="8898094" y="820327"/>
            <a:ext cx="2284660" cy="111048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1866" b="1" dirty="0">
                <a:solidFill>
                  <a:prstClr val="black"/>
                </a:solidFill>
                <a:latin typeface="Aptos" panose="02110004020202020204"/>
              </a:rPr>
              <a:t>RESULTATER</a:t>
            </a:r>
          </a:p>
        </p:txBody>
      </p:sp>
      <p:sp>
        <p:nvSpPr>
          <p:cNvPr id="42" name="Rektangel: avrundede hjørner 41">
            <a:extLst>
              <a:ext uri="{FF2B5EF4-FFF2-40B4-BE49-F238E27FC236}">
                <a16:creationId xmlns:a16="http://schemas.microsoft.com/office/drawing/2014/main" id="{0D016E1E-D5B5-BC40-8754-4713BF6FA033}"/>
              </a:ext>
            </a:extLst>
          </p:cNvPr>
          <p:cNvSpPr/>
          <p:nvPr/>
        </p:nvSpPr>
        <p:spPr>
          <a:xfrm>
            <a:off x="8377176" y="6178510"/>
            <a:ext cx="3111864" cy="81293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b="1" dirty="0">
                <a:solidFill>
                  <a:prstClr val="white"/>
                </a:solidFill>
                <a:latin typeface="Aptos" panose="02110004020202020204"/>
              </a:rPr>
              <a:t>STARTHJELP-KURS HABILITERINGSTJENESTEN</a:t>
            </a:r>
          </a:p>
        </p:txBody>
      </p:sp>
      <p:sp>
        <p:nvSpPr>
          <p:cNvPr id="43" name="Rektangel: avrundede hjørner 42">
            <a:extLst>
              <a:ext uri="{FF2B5EF4-FFF2-40B4-BE49-F238E27FC236}">
                <a16:creationId xmlns:a16="http://schemas.microsoft.com/office/drawing/2014/main" id="{0EFBEBA3-8EFC-5201-B8E2-3C669621D79B}"/>
              </a:ext>
            </a:extLst>
          </p:cNvPr>
          <p:cNvSpPr/>
          <p:nvPr/>
        </p:nvSpPr>
        <p:spPr>
          <a:xfrm>
            <a:off x="8377176" y="7244350"/>
            <a:ext cx="3111864" cy="81293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b="1" dirty="0">
                <a:solidFill>
                  <a:prstClr val="white"/>
                </a:solidFill>
                <a:latin typeface="Aptos" panose="02110004020202020204"/>
              </a:rPr>
              <a:t>VELKOMSTRUTINE OG NYE MEDLEMMER FYLKESLAG</a:t>
            </a:r>
          </a:p>
        </p:txBody>
      </p:sp>
      <p:sp>
        <p:nvSpPr>
          <p:cNvPr id="46" name="Rektangel: avrundede hjørner 45">
            <a:extLst>
              <a:ext uri="{FF2B5EF4-FFF2-40B4-BE49-F238E27FC236}">
                <a16:creationId xmlns:a16="http://schemas.microsoft.com/office/drawing/2014/main" id="{C1253542-5CCF-D4DC-4146-058843F5D514}"/>
              </a:ext>
            </a:extLst>
          </p:cNvPr>
          <p:cNvSpPr/>
          <p:nvPr/>
        </p:nvSpPr>
        <p:spPr>
          <a:xfrm>
            <a:off x="8377176" y="3112178"/>
            <a:ext cx="3111864" cy="81293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b="1" dirty="0">
                <a:solidFill>
                  <a:prstClr val="white"/>
                </a:solidFill>
                <a:latin typeface="Aptos" panose="02110004020202020204"/>
              </a:rPr>
              <a:t>FLERE FØLGERE I SMÅBARNSNETTVERKET</a:t>
            </a:r>
            <a:endParaRPr lang="nb-NO" sz="1600" dirty="0">
              <a:solidFill>
                <a:prstClr val="white"/>
              </a:solidFill>
              <a:latin typeface="Aptos" panose="02110004020202020204"/>
            </a:endParaRPr>
          </a:p>
        </p:txBody>
      </p:sp>
      <p:cxnSp>
        <p:nvCxnSpPr>
          <p:cNvPr id="47" name="Rett pilkobling 46">
            <a:extLst>
              <a:ext uri="{FF2B5EF4-FFF2-40B4-BE49-F238E27FC236}">
                <a16:creationId xmlns:a16="http://schemas.microsoft.com/office/drawing/2014/main" id="{7447AC39-619F-0639-24B7-E142034D4DAF}"/>
              </a:ext>
            </a:extLst>
          </p:cNvPr>
          <p:cNvCxnSpPr>
            <a:cxnSpLocks/>
          </p:cNvCxnSpPr>
          <p:nvPr/>
        </p:nvCxnSpPr>
        <p:spPr>
          <a:xfrm flipV="1">
            <a:off x="6768454" y="3518642"/>
            <a:ext cx="1242981" cy="312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Rett pilkobling 49">
            <a:extLst>
              <a:ext uri="{FF2B5EF4-FFF2-40B4-BE49-F238E27FC236}">
                <a16:creationId xmlns:a16="http://schemas.microsoft.com/office/drawing/2014/main" id="{4096A0B9-76B0-70E9-E015-15579A04F15B}"/>
              </a:ext>
            </a:extLst>
          </p:cNvPr>
          <p:cNvCxnSpPr>
            <a:cxnSpLocks/>
          </p:cNvCxnSpPr>
          <p:nvPr/>
        </p:nvCxnSpPr>
        <p:spPr>
          <a:xfrm flipV="1">
            <a:off x="11880421" y="5723696"/>
            <a:ext cx="904480" cy="98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Rett pilkobling 50">
            <a:extLst>
              <a:ext uri="{FF2B5EF4-FFF2-40B4-BE49-F238E27FC236}">
                <a16:creationId xmlns:a16="http://schemas.microsoft.com/office/drawing/2014/main" id="{F7325716-9234-16B8-C302-DC4543B5E7A3}"/>
              </a:ext>
            </a:extLst>
          </p:cNvPr>
          <p:cNvCxnSpPr>
            <a:cxnSpLocks/>
          </p:cNvCxnSpPr>
          <p:nvPr/>
        </p:nvCxnSpPr>
        <p:spPr>
          <a:xfrm flipV="1">
            <a:off x="11858012" y="4529959"/>
            <a:ext cx="1063051" cy="7809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Rett pilkobling 58">
            <a:extLst>
              <a:ext uri="{FF2B5EF4-FFF2-40B4-BE49-F238E27FC236}">
                <a16:creationId xmlns:a16="http://schemas.microsoft.com/office/drawing/2014/main" id="{B8B94ED0-65C6-B1FD-3C66-3589A106DAAA}"/>
              </a:ext>
            </a:extLst>
          </p:cNvPr>
          <p:cNvCxnSpPr>
            <a:cxnSpLocks/>
          </p:cNvCxnSpPr>
          <p:nvPr/>
        </p:nvCxnSpPr>
        <p:spPr>
          <a:xfrm>
            <a:off x="6718886" y="4572000"/>
            <a:ext cx="1379271" cy="7389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1882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1A718-8B4C-7FD6-810A-75741E96D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C657D03-9EEB-394C-F093-B73884E395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sz="6600" dirty="0"/>
              <a:t>Hovedinnledning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002893A-08A5-91B6-530D-77EB0D5E85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Hvordan kan CP-foreningen bli mer synlig?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8948E21-6270-449F-E416-D0BB03C477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nb-NO" dirty="0"/>
              <a:t>V/ Agenda Rådgivning</a:t>
            </a:r>
          </a:p>
        </p:txBody>
      </p:sp>
    </p:spTree>
    <p:extLst>
      <p:ext uri="{BB962C8B-B14F-4D97-AF65-F5344CB8AC3E}">
        <p14:creationId xmlns:p14="http://schemas.microsoft.com/office/powerpoint/2010/main" val="2507514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5203094-796F-0DF6-E832-92EB08903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978" y="1494497"/>
            <a:ext cx="1979009" cy="2638681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134CA44A-E394-732F-4540-A4FAA400D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1061" y="1493833"/>
            <a:ext cx="1979009" cy="2645410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E219A1F3-71DC-AB3A-3A67-45D3D6714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0145" y="1550078"/>
            <a:ext cx="2421951" cy="2539141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90EB5451-A3B5-BF79-9616-4CA03BA36E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3992" y="4970557"/>
            <a:ext cx="1783956" cy="2913041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F888AED2-6158-A060-54D8-10141EF022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7087" y="4937088"/>
            <a:ext cx="2629191" cy="2946510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BED78DAC-A717-D047-5B30-E3504DFCEE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4133" y="1565633"/>
            <a:ext cx="2484761" cy="2523586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0CAE6408-F8CB-C7B1-AF7A-A779B0D8A4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6568" y="5155151"/>
            <a:ext cx="2543853" cy="2543853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53748ACD-64F1-506F-A649-F8532177BD14}"/>
              </a:ext>
            </a:extLst>
          </p:cNvPr>
          <p:cNvSpPr txBox="1"/>
          <p:nvPr/>
        </p:nvSpPr>
        <p:spPr>
          <a:xfrm>
            <a:off x="3478444" y="1073238"/>
            <a:ext cx="877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prstClr val="black"/>
                </a:solidFill>
                <a:latin typeface="Aptos" panose="02110004020202020204"/>
              </a:rPr>
              <a:t>KIM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AE8965CD-CA83-95A0-B65E-8F29DF4E82C9}"/>
              </a:ext>
            </a:extLst>
          </p:cNvPr>
          <p:cNvSpPr txBox="1"/>
          <p:nvPr/>
        </p:nvSpPr>
        <p:spPr>
          <a:xfrm>
            <a:off x="5461482" y="1073238"/>
            <a:ext cx="1495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prstClr val="black"/>
                </a:solidFill>
                <a:latin typeface="Aptos" panose="02110004020202020204"/>
              </a:rPr>
              <a:t>ESPEN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143915C1-53FC-B241-229A-688681DF93E0}"/>
              </a:ext>
            </a:extLst>
          </p:cNvPr>
          <p:cNvSpPr txBox="1"/>
          <p:nvPr/>
        </p:nvSpPr>
        <p:spPr>
          <a:xfrm>
            <a:off x="8127206" y="1073238"/>
            <a:ext cx="1796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prstClr val="black"/>
                </a:solidFill>
                <a:latin typeface="Aptos" panose="02110004020202020204"/>
              </a:rPr>
              <a:t>LARS OLE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AC1B88FC-176B-AE9B-EDE4-824881D2DB9D}"/>
              </a:ext>
            </a:extLst>
          </p:cNvPr>
          <p:cNvSpPr txBox="1"/>
          <p:nvPr/>
        </p:nvSpPr>
        <p:spPr>
          <a:xfrm>
            <a:off x="11069255" y="1073238"/>
            <a:ext cx="1300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prstClr val="black"/>
                </a:solidFill>
                <a:latin typeface="Aptos" panose="02110004020202020204"/>
              </a:rPr>
              <a:t>TONJE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80FA7E4C-DCF6-47FE-041F-2B6D10B3DB0C}"/>
              </a:ext>
            </a:extLst>
          </p:cNvPr>
          <p:cNvSpPr txBox="1"/>
          <p:nvPr/>
        </p:nvSpPr>
        <p:spPr>
          <a:xfrm>
            <a:off x="3992298" y="4133178"/>
            <a:ext cx="1495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prstClr val="black"/>
                </a:solidFill>
                <a:latin typeface="Aptos" panose="02110004020202020204"/>
              </a:rPr>
              <a:t>LISA MARIA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78B8D5E2-401B-F7AF-8BC9-B2ADFC65E892}"/>
              </a:ext>
            </a:extLst>
          </p:cNvPr>
          <p:cNvSpPr txBox="1"/>
          <p:nvPr/>
        </p:nvSpPr>
        <p:spPr>
          <a:xfrm>
            <a:off x="7216959" y="4291612"/>
            <a:ext cx="1999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prstClr val="black"/>
                </a:solidFill>
                <a:latin typeface="Aptos" panose="02110004020202020204"/>
              </a:rPr>
              <a:t>PER ROAR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01A7950A-6AA3-B0A8-679D-42FA41950016}"/>
              </a:ext>
            </a:extLst>
          </p:cNvPr>
          <p:cNvSpPr txBox="1"/>
          <p:nvPr/>
        </p:nvSpPr>
        <p:spPr>
          <a:xfrm>
            <a:off x="10451587" y="4572001"/>
            <a:ext cx="1918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prstClr val="black"/>
                </a:solidFill>
                <a:latin typeface="Aptos" panose="02110004020202020204"/>
              </a:rPr>
              <a:t>HELENE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8BAFDEFA-5A58-DEAC-CDA0-A12184F20559}"/>
              </a:ext>
            </a:extLst>
          </p:cNvPr>
          <p:cNvSpPr txBox="1"/>
          <p:nvPr/>
        </p:nvSpPr>
        <p:spPr>
          <a:xfrm>
            <a:off x="3992298" y="449790"/>
            <a:ext cx="9027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dirty="0">
                <a:solidFill>
                  <a:prstClr val="black"/>
                </a:solidFill>
                <a:latin typeface="Aptos" panose="02110004020202020204"/>
              </a:rPr>
              <a:t>NYE LIKEPERSONER TIL FORELDRE MED BARN 0-3 ÅR</a:t>
            </a:r>
          </a:p>
        </p:txBody>
      </p:sp>
    </p:spTree>
    <p:extLst>
      <p:ext uri="{BB962C8B-B14F-4D97-AF65-F5344CB8AC3E}">
        <p14:creationId xmlns:p14="http://schemas.microsoft.com/office/powerpoint/2010/main" val="6520856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F3B818E1-FC49-3D53-1149-8C0823190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172" y="2270460"/>
            <a:ext cx="3745358" cy="5294191"/>
          </a:xfrm>
          <a:prstGeom prst="rect">
            <a:avLst/>
          </a:prstGeom>
        </p:spPr>
      </p:pic>
      <p:pic>
        <p:nvPicPr>
          <p:cNvPr id="4" name="Picture 2" descr="Et bilde som inneholder tekst, Menneskeansikt, glass, klær&#10;&#10;Automatisk generert beskrivelse">
            <a:extLst>
              <a:ext uri="{FF2B5EF4-FFF2-40B4-BE49-F238E27FC236}">
                <a16:creationId xmlns:a16="http://schemas.microsoft.com/office/drawing/2014/main" id="{F3DB0D7B-3D71-A46A-7263-745FD3C021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6871"/>
          <a:stretch/>
        </p:blipFill>
        <p:spPr bwMode="auto">
          <a:xfrm>
            <a:off x="8559783" y="2136096"/>
            <a:ext cx="5299444" cy="5428554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7946761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0ED8AA0-6D91-65E8-FF73-160D72735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dirty="0"/>
              <a:t>HVA MÅ VI TENKE PÅ VIDERE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B0B6F477-0B9A-2DD3-30C9-27D7BA53A2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nb-NO" sz="3733" b="1" dirty="0">
              <a:solidFill>
                <a:srgbClr val="FF0000"/>
              </a:solidFill>
            </a:endParaRPr>
          </a:p>
          <a:p>
            <a:pPr algn="ctr"/>
            <a:endParaRPr lang="nb-NO" sz="3733" b="1" dirty="0">
              <a:solidFill>
                <a:srgbClr val="FF0000"/>
              </a:solidFill>
            </a:endParaRPr>
          </a:p>
          <a:p>
            <a:pPr algn="ctr"/>
            <a:endParaRPr lang="nb-NO" sz="3733" b="1" dirty="0">
              <a:solidFill>
                <a:srgbClr val="FF0000"/>
              </a:solidFill>
            </a:endParaRPr>
          </a:p>
          <a:p>
            <a:endParaRPr lang="nb-NO" dirty="0"/>
          </a:p>
        </p:txBody>
      </p:sp>
      <p:sp>
        <p:nvSpPr>
          <p:cNvPr id="6" name="Rektangel: avrundede hjørner 5">
            <a:extLst>
              <a:ext uri="{FF2B5EF4-FFF2-40B4-BE49-F238E27FC236}">
                <a16:creationId xmlns:a16="http://schemas.microsoft.com/office/drawing/2014/main" id="{867D06E2-7FC2-2F2C-1C00-D759D7436AAD}"/>
              </a:ext>
            </a:extLst>
          </p:cNvPr>
          <p:cNvSpPr/>
          <p:nvPr/>
        </p:nvSpPr>
        <p:spPr>
          <a:xfrm>
            <a:off x="3122509" y="2984075"/>
            <a:ext cx="3720598" cy="100252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b="1" dirty="0">
                <a:solidFill>
                  <a:prstClr val="black"/>
                </a:solidFill>
                <a:latin typeface="Georgia"/>
              </a:rPr>
              <a:t>NETTSIDER OG FAQ</a:t>
            </a:r>
          </a:p>
        </p:txBody>
      </p:sp>
      <p:sp>
        <p:nvSpPr>
          <p:cNvPr id="7" name="Rektangel: avrundede hjørner 6">
            <a:extLst>
              <a:ext uri="{FF2B5EF4-FFF2-40B4-BE49-F238E27FC236}">
                <a16:creationId xmlns:a16="http://schemas.microsoft.com/office/drawing/2014/main" id="{D3AFD5C1-5F3D-E402-8B6F-D69496C75304}"/>
              </a:ext>
            </a:extLst>
          </p:cNvPr>
          <p:cNvSpPr/>
          <p:nvPr/>
        </p:nvSpPr>
        <p:spPr>
          <a:xfrm>
            <a:off x="10652794" y="5758343"/>
            <a:ext cx="3720593" cy="152878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b="1" dirty="0">
                <a:solidFill>
                  <a:prstClr val="black"/>
                </a:solidFill>
                <a:latin typeface="Georgia"/>
              </a:rPr>
              <a:t>CP-APPEN-NYTT PROSJEKT</a:t>
            </a:r>
          </a:p>
        </p:txBody>
      </p:sp>
      <p:sp>
        <p:nvSpPr>
          <p:cNvPr id="8" name="Rektangel: avrundede hjørner 7">
            <a:extLst>
              <a:ext uri="{FF2B5EF4-FFF2-40B4-BE49-F238E27FC236}">
                <a16:creationId xmlns:a16="http://schemas.microsoft.com/office/drawing/2014/main" id="{B3B11A3A-AA5E-B03C-DF7F-8FF9140CFEB4}"/>
              </a:ext>
            </a:extLst>
          </p:cNvPr>
          <p:cNvSpPr/>
          <p:nvPr/>
        </p:nvSpPr>
        <p:spPr>
          <a:xfrm>
            <a:off x="3122510" y="4223533"/>
            <a:ext cx="3720593" cy="105859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b="1" dirty="0">
                <a:solidFill>
                  <a:prstClr val="black"/>
                </a:solidFill>
                <a:latin typeface="Georgia"/>
              </a:rPr>
              <a:t>LAVERE TERSKEL FOR Å TA KONTAKT MED LIKEPERSONENE!</a:t>
            </a:r>
          </a:p>
        </p:txBody>
      </p:sp>
      <p:sp>
        <p:nvSpPr>
          <p:cNvPr id="9" name="Rektangel: avrundede hjørner 8">
            <a:extLst>
              <a:ext uri="{FF2B5EF4-FFF2-40B4-BE49-F238E27FC236}">
                <a16:creationId xmlns:a16="http://schemas.microsoft.com/office/drawing/2014/main" id="{F141BCF9-ABF9-09E5-60E3-4658E66BD40E}"/>
              </a:ext>
            </a:extLst>
          </p:cNvPr>
          <p:cNvSpPr/>
          <p:nvPr/>
        </p:nvSpPr>
        <p:spPr>
          <a:xfrm>
            <a:off x="3122509" y="5607747"/>
            <a:ext cx="3720594" cy="105859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b="1" dirty="0">
                <a:solidFill>
                  <a:prstClr val="black"/>
                </a:solidFill>
                <a:latin typeface="Georgia"/>
              </a:rPr>
              <a:t>SYNLIGHET OG SAMARBEID STARTHJELP</a:t>
            </a:r>
          </a:p>
        </p:txBody>
      </p:sp>
      <p:sp>
        <p:nvSpPr>
          <p:cNvPr id="10" name="Rektangel: avrundede hjørner 9">
            <a:extLst>
              <a:ext uri="{FF2B5EF4-FFF2-40B4-BE49-F238E27FC236}">
                <a16:creationId xmlns:a16="http://schemas.microsoft.com/office/drawing/2014/main" id="{2C7BAF57-1B50-27FB-7991-8BEA4E150711}"/>
              </a:ext>
            </a:extLst>
          </p:cNvPr>
          <p:cNvSpPr/>
          <p:nvPr/>
        </p:nvSpPr>
        <p:spPr>
          <a:xfrm>
            <a:off x="3122508" y="7004546"/>
            <a:ext cx="3720594" cy="105859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b="1" dirty="0">
                <a:solidFill>
                  <a:prstClr val="black"/>
                </a:solidFill>
                <a:latin typeface="Georgia"/>
              </a:rPr>
              <a:t>FELLES VELKOMSTRUTINE OG INTROMØTER</a:t>
            </a:r>
          </a:p>
        </p:txBody>
      </p:sp>
      <p:sp>
        <p:nvSpPr>
          <p:cNvPr id="11" name="Rektangel: avrundede hjørner 10">
            <a:extLst>
              <a:ext uri="{FF2B5EF4-FFF2-40B4-BE49-F238E27FC236}">
                <a16:creationId xmlns:a16="http://schemas.microsoft.com/office/drawing/2014/main" id="{CF27C1CE-D467-9430-962C-39EFEAF2FD87}"/>
              </a:ext>
            </a:extLst>
          </p:cNvPr>
          <p:cNvSpPr/>
          <p:nvPr/>
        </p:nvSpPr>
        <p:spPr>
          <a:xfrm>
            <a:off x="10652794" y="3727130"/>
            <a:ext cx="3720593" cy="152878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b="1" dirty="0">
                <a:solidFill>
                  <a:prstClr val="black"/>
                </a:solidFill>
                <a:latin typeface="Georgia"/>
              </a:rPr>
              <a:t>FAMILESAMLING</a:t>
            </a:r>
          </a:p>
        </p:txBody>
      </p:sp>
      <p:sp>
        <p:nvSpPr>
          <p:cNvPr id="12" name="Rektangel: avrundede hjørner 11">
            <a:extLst>
              <a:ext uri="{FF2B5EF4-FFF2-40B4-BE49-F238E27FC236}">
                <a16:creationId xmlns:a16="http://schemas.microsoft.com/office/drawing/2014/main" id="{B2A5C33C-848C-E5EC-907B-C4E8AA2C4F6D}"/>
              </a:ext>
            </a:extLst>
          </p:cNvPr>
          <p:cNvSpPr/>
          <p:nvPr/>
        </p:nvSpPr>
        <p:spPr>
          <a:xfrm>
            <a:off x="7149523" y="4223533"/>
            <a:ext cx="3111864" cy="110353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b="1" dirty="0">
                <a:solidFill>
                  <a:prstClr val="black"/>
                </a:solidFill>
                <a:latin typeface="Georgia"/>
              </a:rPr>
              <a:t>BENYTTE LIKEPERSONER SOM RESSURS</a:t>
            </a:r>
          </a:p>
        </p:txBody>
      </p:sp>
      <p:sp>
        <p:nvSpPr>
          <p:cNvPr id="13" name="Rektangel: avrundede hjørner 12">
            <a:extLst>
              <a:ext uri="{FF2B5EF4-FFF2-40B4-BE49-F238E27FC236}">
                <a16:creationId xmlns:a16="http://schemas.microsoft.com/office/drawing/2014/main" id="{7D9492B8-CCFD-E4BE-037C-B59977BF6A3F}"/>
              </a:ext>
            </a:extLst>
          </p:cNvPr>
          <p:cNvSpPr/>
          <p:nvPr/>
        </p:nvSpPr>
        <p:spPr>
          <a:xfrm>
            <a:off x="7192016" y="5607747"/>
            <a:ext cx="3111864" cy="105859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b="1" dirty="0">
                <a:solidFill>
                  <a:prstClr val="black"/>
                </a:solidFill>
                <a:latin typeface="Georgia"/>
              </a:rPr>
              <a:t>BRUK OG SPRE INFORMATERIELLET!</a:t>
            </a:r>
          </a:p>
        </p:txBody>
      </p:sp>
    </p:spTree>
    <p:extLst>
      <p:ext uri="{BB962C8B-B14F-4D97-AF65-F5344CB8AC3E}">
        <p14:creationId xmlns:p14="http://schemas.microsoft.com/office/powerpoint/2010/main" val="19228998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1"/>
          </p:nvPr>
        </p:nvSpPr>
        <p:spPr>
          <a:xfrm>
            <a:off x="1875711" y="1224480"/>
            <a:ext cx="12705483" cy="598629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nb-NO" sz="8599" dirty="0"/>
              <a:t>TAKK FOR OPPMERKSOMHETEN!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sz="7699" dirty="0"/>
              <a:t>Kontaktinfo:</a:t>
            </a:r>
          </a:p>
          <a:p>
            <a:pPr marL="0" indent="0">
              <a:buNone/>
            </a:pPr>
            <a:r>
              <a:rPr lang="nb-NO" sz="7699" dirty="0">
                <a:solidFill>
                  <a:srgbClr val="FF0000"/>
                </a:solidFill>
              </a:rPr>
              <a:t>Marie Skramstad /Anita Hanken                                         </a:t>
            </a:r>
            <a:r>
              <a:rPr lang="nb-NO" sz="7699" dirty="0" err="1">
                <a:solidFill>
                  <a:srgbClr val="FF0000"/>
                </a:solidFill>
              </a:rPr>
              <a:t>Tlf</a:t>
            </a:r>
            <a:r>
              <a:rPr lang="nb-NO" sz="7699" dirty="0">
                <a:solidFill>
                  <a:srgbClr val="FF0000"/>
                </a:solidFill>
              </a:rPr>
              <a:t>: 95946476</a:t>
            </a:r>
          </a:p>
          <a:p>
            <a:pPr marL="0" indent="0">
              <a:buNone/>
            </a:pPr>
            <a:r>
              <a:rPr lang="nb-NO" sz="7699" dirty="0">
                <a:solidFill>
                  <a:srgbClr val="FFFFFF"/>
                </a:solidFill>
                <a:latin typeface="Droid Serif"/>
              </a:rPr>
              <a:t>E-post: Marie@post.no</a:t>
            </a:r>
          </a:p>
          <a:p>
            <a:pPr marL="0" indent="0">
              <a:buNone/>
            </a:pPr>
            <a:r>
              <a:rPr lang="nb-NO" sz="7699" dirty="0">
                <a:solidFill>
                  <a:srgbClr val="FF0000"/>
                </a:solidFill>
                <a:latin typeface="Droid Serif"/>
              </a:rPr>
              <a:t>post</a:t>
            </a:r>
            <a:r>
              <a:rPr lang="nb-NO" sz="7699" dirty="0">
                <a:solidFill>
                  <a:srgbClr val="FF0000"/>
                </a:solidFill>
              </a:rPr>
              <a:t>@cp.no</a:t>
            </a:r>
          </a:p>
          <a:p>
            <a:pPr marL="0" indent="0">
              <a:buNone/>
            </a:pPr>
            <a:endParaRPr lang="nb-NO" sz="7699" dirty="0">
              <a:solidFill>
                <a:srgbClr val="FF0000"/>
              </a:solidFill>
              <a:latin typeface="Droid Serif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nb-NO" sz="7699" dirty="0">
              <a:solidFill>
                <a:srgbClr val="FF0000"/>
              </a:solidFill>
              <a:latin typeface="Droid Serif"/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236890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2AD644B-352E-A7D5-7BDC-D3216AF91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157" y="288037"/>
            <a:ext cx="13861732" cy="1073836"/>
          </a:xfrm>
        </p:spPr>
        <p:txBody>
          <a:bodyPr>
            <a:normAutofit fontScale="90000"/>
          </a:bodyPr>
          <a:lstStyle/>
          <a:p>
            <a:r>
              <a:rPr lang="nb-NO" dirty="0"/>
              <a:t>Jubileumsskrift – CP-foreningen 75 år!</a:t>
            </a:r>
          </a:p>
        </p:txBody>
      </p:sp>
      <p:pic>
        <p:nvPicPr>
          <p:cNvPr id="5" name="Plassholder for innhold 4" descr="Et bilde som inneholder klær, person, innendørs, Menneskeansikt&#10;&#10;Automatisk generert beskrivelse">
            <a:extLst>
              <a:ext uri="{FF2B5EF4-FFF2-40B4-BE49-F238E27FC236}">
                <a16:creationId xmlns:a16="http://schemas.microsoft.com/office/drawing/2014/main" id="{C1A99750-1D4E-4731-842B-0289CEF1FE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538" y="1874313"/>
            <a:ext cx="9677700" cy="6451800"/>
          </a:xfrm>
        </p:spPr>
      </p:pic>
    </p:spTree>
    <p:extLst>
      <p:ext uri="{BB962C8B-B14F-4D97-AF65-F5344CB8AC3E}">
        <p14:creationId xmlns:p14="http://schemas.microsoft.com/office/powerpoint/2010/main" val="42752736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4D91FF2-24E0-74FA-0D17-0E155A8344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E809618-BBD7-81E7-BC19-4498401AA7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2144D49-F3A9-A975-9FDA-F8FEB0723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47"/>
            <a:ext cx="16254413" cy="91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2891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C9A7DB9-EC2B-AE75-3B76-61F2D5318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EB7790A-67AC-B23E-133E-FDDBAE1811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35562B6F-E6F8-B064-8AA3-5BA7946DE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47"/>
            <a:ext cx="16254413" cy="91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734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9C115E7-6B9E-3363-7C0C-C295DB403F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20415683-C750-F091-2691-4BCD1DC5A9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84A8344A-7AF8-C8B9-76DB-DCA58A212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60865"/>
            <a:ext cx="16254413" cy="920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252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B3E162F7-58A3-4F5A-056B-EB5EB0C82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6707"/>
            <a:ext cx="16254413" cy="915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6541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1C1BB0DC-808E-8751-4362-E9AA14A32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47"/>
            <a:ext cx="16254413" cy="9143107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618"/>
            <a:ext cx="16377552" cy="904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4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052257" y="1955800"/>
            <a:ext cx="12457828" cy="1364916"/>
          </a:xfrm>
        </p:spPr>
        <p:txBody>
          <a:bodyPr>
            <a:normAutofit/>
          </a:bodyPr>
          <a:lstStyle/>
          <a:p>
            <a:r>
              <a:rPr lang="nb-NO" sz="6600" dirty="0"/>
              <a:t>Hva skjer interessepolitisk?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81666" y="3320716"/>
            <a:ext cx="13072166" cy="4093338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nb-NO" sz="3600" dirty="0"/>
            </a:br>
            <a:r>
              <a:rPr lang="nb-NO" sz="3600" dirty="0"/>
              <a:t>-  </a:t>
            </a:r>
            <a:r>
              <a:rPr lang="nb-NO" sz="4800" dirty="0">
                <a:latin typeface="+mj-lt"/>
                <a:cs typeface="Times New Roman" panose="02020603050405020304" pitchFamily="18" charset="0"/>
              </a:rPr>
              <a:t>A</a:t>
            </a:r>
            <a:r>
              <a:rPr lang="nb-NO" sz="48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rbeidet med statsbudsjettet for 2025.</a:t>
            </a:r>
            <a:br>
              <a:rPr lang="nb-NO" sz="48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nb-NO" sz="48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- Forslag til interessepolitiske prioriteringer i 2025. </a:t>
            </a:r>
          </a:p>
          <a:p>
            <a:endParaRPr lang="nb-NO" sz="2400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nb-NO" dirty="0"/>
              <a:t>v/ Kristin </a:t>
            </a:r>
          </a:p>
        </p:txBody>
      </p:sp>
    </p:spTree>
    <p:extLst>
      <p:ext uri="{BB962C8B-B14F-4D97-AF65-F5344CB8AC3E}">
        <p14:creationId xmlns:p14="http://schemas.microsoft.com/office/powerpoint/2010/main" val="35806956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C9B52C91-54E0-2919-9615-AB3249AA3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47"/>
            <a:ext cx="16254413" cy="914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9072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1D831DD2-C6EE-9BED-78F6-6EEAB81A0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7246"/>
            <a:ext cx="16254413" cy="918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93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99DABFA8-11D8-BDFB-97E0-93D4A0FED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8941"/>
            <a:ext cx="16254413" cy="916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4705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D4E9528E-423B-E0B4-8FC8-7F37CF718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47"/>
            <a:ext cx="16254413" cy="91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6510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7"/>
            <a:ext cx="16427616" cy="939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9142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99326"/>
            <a:ext cx="16254413" cy="944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1745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E37E9F6F-8372-4EAF-AF0A-E6FFF0227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48"/>
            <a:ext cx="16254413" cy="91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8675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7B3D25DE-F39F-746A-CB0A-BF157C623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2532"/>
            <a:ext cx="16254413" cy="912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1733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4074"/>
            <a:ext cx="16365236" cy="911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1898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974"/>
            <a:ext cx="16254413" cy="931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15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8DC654B-32CE-1DCA-46F5-BF5FC47C0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6000" b="1" dirty="0">
                <a:solidFill>
                  <a:schemeClr val="tx1"/>
                </a:solidFill>
              </a:rPr>
              <a:t>Statsbudsjettet 2025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B61DFB5-C077-54C8-AA7F-1311CD75C0C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ClrTx/>
              <a:buNone/>
            </a:pPr>
            <a:r>
              <a:rPr lang="nb-NO" b="1" u="sng" dirty="0"/>
              <a:t>Budsjettprosessen:</a:t>
            </a:r>
          </a:p>
          <a:p>
            <a:pPr marL="0" indent="0">
              <a:buClrTx/>
              <a:buNone/>
            </a:pPr>
            <a:br>
              <a:rPr lang="nb-NO" b="1" dirty="0"/>
            </a:br>
            <a:r>
              <a:rPr lang="nb-NO" b="1" dirty="0"/>
              <a:t>Den 7. oktober:</a:t>
            </a:r>
            <a:endParaRPr lang="nb-NO" dirty="0"/>
          </a:p>
          <a:p>
            <a:pPr>
              <a:buClrTx/>
            </a:pPr>
            <a:r>
              <a:rPr lang="nb-NO" dirty="0"/>
              <a:t>Regjeringen la  fram forslag til statsbudsjett for 2025.</a:t>
            </a:r>
          </a:p>
          <a:p>
            <a:pPr marL="0" indent="0">
              <a:buClrTx/>
              <a:buNone/>
            </a:pPr>
            <a:r>
              <a:rPr lang="nb-NO" b="1" dirty="0"/>
              <a:t>Oktober: </a:t>
            </a:r>
          </a:p>
          <a:p>
            <a:pPr>
              <a:buClrTx/>
            </a:pPr>
            <a:r>
              <a:rPr lang="nb-NO" b="1" dirty="0">
                <a:solidFill>
                  <a:schemeClr val="accent2"/>
                </a:solidFill>
              </a:rPr>
              <a:t>Høringer i stortingskomiteene  </a:t>
            </a:r>
          </a:p>
          <a:p>
            <a:pPr marL="0" indent="0">
              <a:buClrTx/>
              <a:buNone/>
            </a:pPr>
            <a:r>
              <a:rPr lang="nb-NO" b="1" dirty="0"/>
              <a:t>November/desember:</a:t>
            </a:r>
          </a:p>
          <a:p>
            <a:pPr>
              <a:buClrTx/>
            </a:pPr>
            <a:r>
              <a:rPr lang="nb-NO" dirty="0"/>
              <a:t>Forhandlinger på stortinget. </a:t>
            </a:r>
            <a:br>
              <a:rPr lang="nb-NO" dirty="0"/>
            </a:br>
            <a:r>
              <a:rPr lang="nb-NO" dirty="0"/>
              <a:t>(SV er regjeringens uttalte støtteparti)</a:t>
            </a:r>
          </a:p>
          <a:p>
            <a:pPr>
              <a:buClrTx/>
            </a:pPr>
            <a:r>
              <a:rPr lang="nb-NO" dirty="0"/>
              <a:t>Komiteene innstiller.</a:t>
            </a:r>
          </a:p>
          <a:p>
            <a:pPr>
              <a:buClrTx/>
            </a:pPr>
            <a:r>
              <a:rPr lang="nb-NO" dirty="0"/>
              <a:t>Endelig vedtak før jul.</a:t>
            </a:r>
            <a:br>
              <a:rPr lang="nb-NO" dirty="0"/>
            </a:b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2DC01E9-21E0-BDD0-1E0F-03E94ED06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61058" y="2592324"/>
            <a:ext cx="7565656" cy="5472684"/>
          </a:xfrm>
        </p:spPr>
        <p:txBody>
          <a:bodyPr>
            <a:normAutofit fontScale="77500" lnSpcReduction="20000"/>
          </a:bodyPr>
          <a:lstStyle/>
          <a:p>
            <a:pPr marL="0" indent="0">
              <a:buClrTx/>
              <a:buNone/>
            </a:pPr>
            <a:r>
              <a:rPr lang="nb-NO" b="1" u="sng" dirty="0"/>
              <a:t>CP-foreningens skriftlige innspill:</a:t>
            </a:r>
            <a:br>
              <a:rPr lang="nb-NO" dirty="0"/>
            </a:br>
            <a:endParaRPr lang="nb-NO" dirty="0"/>
          </a:p>
          <a:p>
            <a:pPr>
              <a:buClrTx/>
            </a:pPr>
            <a:r>
              <a:rPr lang="nb-NO" sz="3600" b="1" dirty="0"/>
              <a:t>Arbeids- og sosialkomiteen</a:t>
            </a:r>
            <a:br>
              <a:rPr lang="nb-NO" sz="3600" dirty="0"/>
            </a:br>
            <a:r>
              <a:rPr lang="nb-NO" sz="3600" dirty="0"/>
              <a:t>(deltatt på muntlig høring den 14.10.23)</a:t>
            </a:r>
          </a:p>
          <a:p>
            <a:pPr>
              <a:buClrTx/>
            </a:pPr>
            <a:r>
              <a:rPr lang="nb-NO" sz="3600" b="1" dirty="0"/>
              <a:t>Helse- og omsorgskomiteen</a:t>
            </a:r>
            <a:br>
              <a:rPr lang="nb-NO" sz="3600" dirty="0"/>
            </a:br>
            <a:endParaRPr lang="nb-NO" sz="3600" dirty="0"/>
          </a:p>
          <a:p>
            <a:pPr>
              <a:buClrTx/>
            </a:pPr>
            <a:r>
              <a:rPr lang="nb-NO" sz="3600" b="1" dirty="0"/>
              <a:t>Kommunal- og forvaltningskomiteen</a:t>
            </a:r>
            <a:br>
              <a:rPr lang="nb-NO" sz="3600" dirty="0"/>
            </a:br>
            <a:r>
              <a:rPr lang="nb-NO" sz="3600" dirty="0"/>
              <a:t>(deltatt på muntlig høring den 22.10.23)</a:t>
            </a:r>
            <a:br>
              <a:rPr lang="nb-NO" sz="3600" dirty="0"/>
            </a:br>
            <a:endParaRPr lang="nb-NO" sz="3600" dirty="0"/>
          </a:p>
        </p:txBody>
      </p:sp>
      <p:sp>
        <p:nvSpPr>
          <p:cNvPr id="5" name="Pil: høyre 4">
            <a:extLst>
              <a:ext uri="{FF2B5EF4-FFF2-40B4-BE49-F238E27FC236}">
                <a16:creationId xmlns:a16="http://schemas.microsoft.com/office/drawing/2014/main" id="{5D26A27B-9CD6-221A-5259-BEF40226F790}"/>
              </a:ext>
            </a:extLst>
          </p:cNvPr>
          <p:cNvSpPr/>
          <p:nvPr/>
        </p:nvSpPr>
        <p:spPr>
          <a:xfrm>
            <a:off x="7122605" y="4167258"/>
            <a:ext cx="978408" cy="809484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667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0924043-03F8-C0E3-8EFC-E0F5EF609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48"/>
            <a:ext cx="16254413" cy="91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722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624529-8BD6-5198-6E21-F021D1374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9B2645C-8DC7-49AA-DCFE-636A57B10C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sz="6600" dirty="0"/>
              <a:t>Medlemsarbeid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19CE6CA-83CD-A91C-1239-2A2F76B1D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2256" y="4928426"/>
            <a:ext cx="12601575" cy="1907089"/>
          </a:xfrm>
        </p:spPr>
        <p:txBody>
          <a:bodyPr>
            <a:normAutofit fontScale="62500" lnSpcReduction="20000"/>
          </a:bodyPr>
          <a:lstStyle/>
          <a:p>
            <a:r>
              <a:rPr lang="nb-NO" dirty="0"/>
              <a:t>-</a:t>
            </a:r>
            <a:r>
              <a:rPr lang="nb-NO" sz="6400" dirty="0"/>
              <a:t>Tilgang til medlemsregisteret: muligheter og erfaringer</a:t>
            </a:r>
            <a:br>
              <a:rPr lang="nb-NO" sz="6400" dirty="0"/>
            </a:br>
            <a:r>
              <a:rPr lang="nb-NO" sz="6400" dirty="0"/>
              <a:t>- Oppfølging av medlemmer, inkl. nye</a:t>
            </a:r>
            <a:br>
              <a:rPr lang="nb-NO" sz="6400" dirty="0"/>
            </a:br>
            <a:r>
              <a:rPr lang="nb-NO" sz="6400" dirty="0"/>
              <a:t>- Hva skal til for å øke medlemstallet?</a:t>
            </a:r>
            <a:br>
              <a:rPr lang="nb-NO" sz="6400" dirty="0"/>
            </a:br>
            <a:endParaRPr lang="nb-NO" sz="6400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2244F77-CC0F-07A7-6162-43D0410337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nb-NO" dirty="0"/>
              <a:t>v/Ole Kristian m/flere</a:t>
            </a:r>
          </a:p>
        </p:txBody>
      </p:sp>
    </p:spTree>
    <p:extLst>
      <p:ext uri="{BB962C8B-B14F-4D97-AF65-F5344CB8AC3E}">
        <p14:creationId xmlns:p14="http://schemas.microsoft.com/office/powerpoint/2010/main" val="24174869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6D4B2-1F65-A140-5BC7-70CD7BEAD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42C3C49-0FB1-CF7B-A7A1-902AB0937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6000" b="1" dirty="0">
                <a:solidFill>
                  <a:schemeClr val="tx1"/>
                </a:solidFill>
              </a:rPr>
              <a:t>Medlemsutvikling (diskusjon)</a:t>
            </a:r>
            <a:endParaRPr lang="nb-NO" sz="6000" b="1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31DB287-5E4E-B1CC-6868-7BA37E0C5A75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pPr>
              <a:buClrTx/>
            </a:pPr>
            <a:r>
              <a:rPr lang="nb-NO" dirty="0"/>
              <a:t>Klarer vi å snu en negativ medlemstrend?</a:t>
            </a:r>
          </a:p>
          <a:p>
            <a:pPr>
              <a:buClrTx/>
            </a:pPr>
            <a:r>
              <a:rPr lang="nb-NO" dirty="0"/>
              <a:t>Klarer vi å utnytte potensialet for medlemsvekst?</a:t>
            </a:r>
            <a:br>
              <a:rPr lang="nb-NO" dirty="0"/>
            </a:br>
            <a:r>
              <a:rPr lang="nb-NO" dirty="0"/>
              <a:t> (det er mange flere som har CP enn de vi har som medlemmer)</a:t>
            </a:r>
          </a:p>
          <a:p>
            <a:pPr>
              <a:buClrTx/>
            </a:pPr>
            <a:r>
              <a:rPr lang="nb-NO" dirty="0"/>
              <a:t>Klarer vi 500o medlemmer innen tre år? (2027)</a:t>
            </a:r>
          </a:p>
          <a:p>
            <a:pPr>
              <a:buClrTx/>
            </a:pPr>
            <a:r>
              <a:rPr lang="nb-NO" dirty="0"/>
              <a:t>Flere </a:t>
            </a:r>
            <a:r>
              <a:rPr lang="nb-NO" dirty="0" err="1"/>
              <a:t>følgere</a:t>
            </a:r>
            <a:r>
              <a:rPr lang="nb-NO" dirty="0"/>
              <a:t>, givere, medlemmer og aktive tillitsvalgte som strategi i alt vi gjør?</a:t>
            </a:r>
          </a:p>
          <a:p>
            <a:pPr>
              <a:buClrTx/>
            </a:pPr>
            <a:r>
              <a:rPr lang="nb-NO" dirty="0"/>
              <a:t>Bedre rigga system-</a:t>
            </a:r>
            <a:r>
              <a:rPr lang="nb-NO" dirty="0" err="1"/>
              <a:t>messig</a:t>
            </a:r>
            <a:r>
              <a:rPr lang="nb-NO" dirty="0"/>
              <a:t> (ikke lenger et </a:t>
            </a:r>
            <a:r>
              <a:rPr lang="nb-NO" dirty="0" err="1"/>
              <a:t>crap</a:t>
            </a:r>
            <a:r>
              <a:rPr lang="nb-NO" dirty="0"/>
              <a:t> </a:t>
            </a:r>
            <a:r>
              <a:rPr lang="nb-NO" dirty="0" err="1"/>
              <a:t>medlemsystem</a:t>
            </a:r>
            <a:r>
              <a:rPr lang="nb-NO" dirty="0"/>
              <a:t>, mulighet til å få Dialog Norge til å ringe)</a:t>
            </a:r>
          </a:p>
          <a:p>
            <a:pPr>
              <a:buClrTx/>
            </a:pPr>
            <a:r>
              <a:rPr lang="nb-NO" dirty="0"/>
              <a:t>Hva kan fylkene bidra med? Følge opp medlemmene sine tettere? </a:t>
            </a:r>
          </a:p>
        </p:txBody>
      </p:sp>
    </p:spTree>
    <p:extLst>
      <p:ext uri="{BB962C8B-B14F-4D97-AF65-F5344CB8AC3E}">
        <p14:creationId xmlns:p14="http://schemas.microsoft.com/office/powerpoint/2010/main" val="37902224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98A71-FED3-1902-0A8C-6EF5A5917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3325598-F9A0-C18A-A482-CF561E179E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2257" y="1955800"/>
            <a:ext cx="12457828" cy="1364916"/>
          </a:xfrm>
        </p:spPr>
        <p:txBody>
          <a:bodyPr>
            <a:normAutofit/>
          </a:bodyPr>
          <a:lstStyle/>
          <a:p>
            <a:r>
              <a:rPr lang="nb-NO" sz="8800" dirty="0"/>
              <a:t>MØTESLUTT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090B3025-5D84-54BA-8493-98283BD1C3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81666" y="3320716"/>
            <a:ext cx="13072166" cy="4093338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nb-NO" sz="3600" dirty="0"/>
            </a:br>
            <a:r>
              <a:rPr lang="nb-NO" sz="8000" dirty="0"/>
              <a:t>MIDDAG KL. 19.00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3CF615C-FDA7-8072-EDB1-0EE0FD1184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156960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19BB2-A123-1B3F-0167-B57559D59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4E02119-9452-BC48-0C54-0F7C5E594B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2257" y="1955800"/>
            <a:ext cx="12457828" cy="1364916"/>
          </a:xfrm>
        </p:spPr>
        <p:txBody>
          <a:bodyPr>
            <a:normAutofit/>
          </a:bodyPr>
          <a:lstStyle/>
          <a:p>
            <a:r>
              <a:rPr lang="nb-NO" sz="8800" dirty="0"/>
              <a:t>MØTESTART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76081F9-0223-5EB3-3CC5-8BCD434F38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81666" y="3320716"/>
            <a:ext cx="13072166" cy="4093338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nb-NO" sz="6600" dirty="0"/>
            </a:br>
            <a:r>
              <a:rPr lang="nb-NO" sz="6600" dirty="0"/>
              <a:t>Velkommen til dag 2 </a:t>
            </a:r>
            <a:br>
              <a:rPr lang="nb-NO" sz="6600" dirty="0"/>
            </a:br>
            <a:r>
              <a:rPr lang="nb-NO" sz="6600" dirty="0"/>
              <a:t>Rise and </a:t>
            </a:r>
            <a:r>
              <a:rPr lang="nb-NO" sz="6600" dirty="0" err="1"/>
              <a:t>shine</a:t>
            </a:r>
            <a:r>
              <a:rPr lang="nb-NO" sz="6600" dirty="0"/>
              <a:t>!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10DA693-93C2-31B6-1040-F480A44CCC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33299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sz="6600" dirty="0"/>
              <a:t>Nettverkene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b-NO" dirty="0"/>
              <a:t>- Arbeidet i CPU</a:t>
            </a:r>
            <a:br>
              <a:rPr lang="nb-NO" dirty="0"/>
            </a:br>
            <a:r>
              <a:rPr lang="nb-NO" dirty="0"/>
              <a:t>- Kort orientering om CPU Agder og Vestland sin Oslotur</a:t>
            </a:r>
            <a:br>
              <a:rPr lang="nb-NO" dirty="0"/>
            </a:br>
            <a:r>
              <a:rPr lang="nb-NO" dirty="0"/>
              <a:t>- Kort status på de andre nettverkene og gruppene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nb-NO" dirty="0"/>
              <a:t>V/Sofie, Monica, Bente m/flere</a:t>
            </a:r>
          </a:p>
        </p:txBody>
      </p:sp>
    </p:spTree>
    <p:extLst>
      <p:ext uri="{BB962C8B-B14F-4D97-AF65-F5344CB8AC3E}">
        <p14:creationId xmlns:p14="http://schemas.microsoft.com/office/powerpoint/2010/main" val="749580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7DBE390-2A54-3AFD-A4F1-28F44938BF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sz="5400" dirty="0"/>
              <a:t>Ungdomssamarbeid Vestland/Agder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CA60F56-6093-7193-ED75-4BA15C4106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nb-NO" dirty="0"/>
              <a:t>Interessepolitisk verksted – Vi vinner fram – del 2</a:t>
            </a:r>
          </a:p>
          <a:p>
            <a:r>
              <a:rPr lang="nb-NO" dirty="0"/>
              <a:t>Tur til Oslo (Fotograf: Alexander Sviggum)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1DA96DE-B952-0044-6A76-531E8B23A1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/>
              <a:t>v/Bente og Monica</a:t>
            </a:r>
          </a:p>
        </p:txBody>
      </p:sp>
    </p:spTree>
    <p:extLst>
      <p:ext uri="{BB962C8B-B14F-4D97-AF65-F5344CB8AC3E}">
        <p14:creationId xmlns:p14="http://schemas.microsoft.com/office/powerpoint/2010/main" val="4352940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052851" y="889711"/>
            <a:ext cx="12600344" cy="3228521"/>
          </a:xfrm>
        </p:spPr>
        <p:txBody>
          <a:bodyPr>
            <a:normAutofit fontScale="90000"/>
          </a:bodyPr>
          <a:lstStyle/>
          <a:p>
            <a:pPr algn="ctr"/>
            <a:br>
              <a:rPr lang="nb-NO" sz="5999" dirty="0"/>
            </a:br>
            <a:br>
              <a:rPr lang="nb-NO" sz="5999" dirty="0"/>
            </a:br>
            <a:br>
              <a:rPr lang="nb-NO" sz="5999" dirty="0"/>
            </a:br>
            <a:br>
              <a:rPr lang="nb-NO" sz="5999" dirty="0"/>
            </a:br>
            <a:r>
              <a:rPr lang="nb-NO" sz="6399" b="1" dirty="0">
                <a:solidFill>
                  <a:schemeClr val="tx1"/>
                </a:solidFill>
              </a:rPr>
              <a:t>Interessepolitisk ungdomsverksted – </a:t>
            </a:r>
            <a:br>
              <a:rPr lang="nb-NO" sz="6399" b="1" dirty="0">
                <a:solidFill>
                  <a:schemeClr val="tx1"/>
                </a:solidFill>
              </a:rPr>
            </a:br>
            <a:r>
              <a:rPr lang="nb-NO" sz="6399" b="1" dirty="0">
                <a:solidFill>
                  <a:schemeClr val="tx1"/>
                </a:solidFill>
              </a:rPr>
              <a:t>«Vi vinner frem – del 2»</a:t>
            </a:r>
            <a:br>
              <a:rPr lang="nb-NO" sz="5999" b="1" dirty="0">
                <a:solidFill>
                  <a:schemeClr val="tx1"/>
                </a:solidFill>
              </a:rPr>
            </a:br>
            <a:endParaRPr lang="nb-NO" sz="4800" b="1" dirty="0">
              <a:solidFill>
                <a:schemeClr val="tx1"/>
              </a:solidFill>
            </a:endParaRP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nb-NO" dirty="0">
                <a:solidFill>
                  <a:schemeClr val="tx1"/>
                </a:solidFill>
              </a:rPr>
              <a:t>11.03.2024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E3174872-F5B0-4F33-9645-7893E0C3F6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278" y="4572001"/>
            <a:ext cx="7104096" cy="368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2520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>
            <a:extLst>
              <a:ext uri="{FF2B5EF4-FFF2-40B4-BE49-F238E27FC236}">
                <a16:creationId xmlns:a16="http://schemas.microsoft.com/office/drawing/2014/main" id="{4CAC0DCC-942D-4B82-B848-3C76A1F9C561}"/>
              </a:ext>
            </a:extLst>
          </p:cNvPr>
          <p:cNvSpPr txBox="1"/>
          <p:nvPr/>
        </p:nvSpPr>
        <p:spPr>
          <a:xfrm>
            <a:off x="1888465" y="3016688"/>
            <a:ext cx="1265931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200" dirty="0">
                <a:solidFill>
                  <a:prstClr val="black"/>
                </a:solidFill>
                <a:latin typeface="Arial" panose="020B0604020202020204" pitchFamily="34" charset="0"/>
              </a:rPr>
              <a:t>Det er store ambisjoner for ungdommer i CP-foreningen Agder å sette ekstra stort trykk på politiske saker og politiske områder som</a:t>
            </a:r>
          </a:p>
          <a:p>
            <a:pPr algn="ctr"/>
            <a:r>
              <a:rPr lang="nb-NO" sz="3200" dirty="0">
                <a:solidFill>
                  <a:prstClr val="black"/>
                </a:solidFill>
                <a:latin typeface="Arial" panose="020B0604020202020204" pitchFamily="34" charset="0"/>
              </a:rPr>
              <a:t>er viktige for unge med nedsatt funksjonsevne. Dialog mellom samfunnsaktører og politikere skal være en grunnholdning for</a:t>
            </a:r>
          </a:p>
          <a:p>
            <a:pPr algn="ctr"/>
            <a:r>
              <a:rPr lang="nb-NO" sz="3200" dirty="0">
                <a:solidFill>
                  <a:prstClr val="black"/>
                </a:solidFill>
                <a:latin typeface="Arial" panose="020B0604020202020204" pitchFamily="34" charset="0"/>
              </a:rPr>
              <a:t>kommunikasjon med ungdom med nedsatt funksjonsevne. Det skal handle om å ha en intensjon om å bli møtt med respekt,</a:t>
            </a:r>
          </a:p>
          <a:p>
            <a:pPr algn="ctr"/>
            <a:r>
              <a:rPr lang="nb-NO" sz="3200" dirty="0">
                <a:solidFill>
                  <a:prstClr val="black"/>
                </a:solidFill>
                <a:latin typeface="Arial" panose="020B0604020202020204" pitchFamily="34" charset="0"/>
              </a:rPr>
              <a:t>likeverdighet og åpenhet.</a:t>
            </a:r>
            <a:endParaRPr lang="nb-NO" sz="3200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096482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>
            <a:extLst>
              <a:ext uri="{FF2B5EF4-FFF2-40B4-BE49-F238E27FC236}">
                <a16:creationId xmlns:a16="http://schemas.microsoft.com/office/drawing/2014/main" id="{4CAC0DCC-942D-4B82-B848-3C76A1F9C561}"/>
              </a:ext>
            </a:extLst>
          </p:cNvPr>
          <p:cNvSpPr txBox="1"/>
          <p:nvPr/>
        </p:nvSpPr>
        <p:spPr>
          <a:xfrm>
            <a:off x="1983282" y="1635063"/>
            <a:ext cx="1265931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200" b="1" dirty="0">
                <a:solidFill>
                  <a:prstClr val="black"/>
                </a:solidFill>
                <a:latin typeface="Arial" panose="020B0604020202020204" pitchFamily="34" charset="0"/>
              </a:rPr>
              <a:t>Mål for prosjektet</a:t>
            </a:r>
          </a:p>
          <a:p>
            <a:pPr algn="ctr"/>
            <a:endParaRPr lang="nb-NO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algn="ctr"/>
            <a:r>
              <a:rPr lang="nb-NO" dirty="0">
                <a:solidFill>
                  <a:prstClr val="black"/>
                </a:solidFill>
                <a:latin typeface="Arial" panose="020B0604020202020204" pitchFamily="34" charset="0"/>
              </a:rPr>
              <a:t>Det er et bredt mål å </a:t>
            </a:r>
            <a:r>
              <a:rPr lang="nb-NO" u="sng" dirty="0">
                <a:solidFill>
                  <a:prstClr val="black"/>
                </a:solidFill>
                <a:latin typeface="Arial" panose="020B0604020202020204" pitchFamily="34" charset="0"/>
              </a:rPr>
              <a:t>rekruttere nye aktive ungdommer</a:t>
            </a:r>
            <a:r>
              <a:rPr lang="nb-NO" dirty="0">
                <a:solidFill>
                  <a:prstClr val="black"/>
                </a:solidFill>
                <a:latin typeface="Arial" panose="020B0604020202020204" pitchFamily="34" charset="0"/>
              </a:rPr>
              <a:t> i CP-foreningen Agders ungdomsgruppe fra 16 år og dermed ivareta overgangen fra barn til ungdom så tidlig som mulig for å motivere og skape engasjement og nødvendig opplæring i det å være</a:t>
            </a:r>
          </a:p>
          <a:p>
            <a:pPr algn="ctr"/>
            <a:r>
              <a:rPr lang="nb-NO" dirty="0">
                <a:solidFill>
                  <a:prstClr val="black"/>
                </a:solidFill>
                <a:latin typeface="Arial" panose="020B0604020202020204" pitchFamily="34" charset="0"/>
              </a:rPr>
              <a:t>aktører i eget liv og være </a:t>
            </a:r>
            <a:r>
              <a:rPr lang="nb-NO" u="sng" dirty="0">
                <a:solidFill>
                  <a:prstClr val="black"/>
                </a:solidFill>
                <a:latin typeface="Arial" panose="020B0604020202020204" pitchFamily="34" charset="0"/>
              </a:rPr>
              <a:t>representert i ungdomsråd i kommuner, fylke og helseforetak</a:t>
            </a:r>
            <a:r>
              <a:rPr lang="nb-NO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br>
              <a:rPr lang="nb-NO" dirty="0">
                <a:solidFill>
                  <a:prstClr val="black"/>
                </a:solidFill>
                <a:latin typeface="Arial" panose="020B0604020202020204" pitchFamily="34" charset="0"/>
              </a:rPr>
            </a:br>
            <a:r>
              <a:rPr lang="nb-NO" dirty="0">
                <a:solidFill>
                  <a:prstClr val="black"/>
                </a:solidFill>
                <a:latin typeface="Arial" panose="020B0604020202020204" pitchFamily="34" charset="0"/>
              </a:rPr>
              <a:t>Det å engasjere unge i CP-foreningen Agder til selv å bry seg om sine muligheter, være kvalifisert som aktive </a:t>
            </a:r>
            <a:r>
              <a:rPr lang="nb-NO" u="sng" dirty="0">
                <a:solidFill>
                  <a:prstClr val="black"/>
                </a:solidFill>
                <a:latin typeface="Arial" panose="020B0604020202020204" pitchFamily="34" charset="0"/>
              </a:rPr>
              <a:t>representative pådrivere samfunnet </a:t>
            </a:r>
            <a:r>
              <a:rPr lang="nb-NO" dirty="0">
                <a:solidFill>
                  <a:prstClr val="black"/>
                </a:solidFill>
                <a:latin typeface="Arial" panose="020B0604020202020204" pitchFamily="34" charset="0"/>
              </a:rPr>
              <a:t>og i det politiske landskapet så</a:t>
            </a:r>
          </a:p>
          <a:p>
            <a:pPr algn="ctr"/>
            <a:r>
              <a:rPr lang="nb-NO" dirty="0">
                <a:solidFill>
                  <a:prstClr val="black"/>
                </a:solidFill>
                <a:latin typeface="Arial" panose="020B0604020202020204" pitchFamily="34" charset="0"/>
              </a:rPr>
              <a:t>tidlig som mulig i ungdomslivet. </a:t>
            </a:r>
            <a:br>
              <a:rPr lang="nb-NO" dirty="0">
                <a:solidFill>
                  <a:prstClr val="black"/>
                </a:solidFill>
                <a:latin typeface="Arial" panose="020B0604020202020204" pitchFamily="34" charset="0"/>
              </a:rPr>
            </a:br>
            <a:r>
              <a:rPr lang="nb-NO" dirty="0">
                <a:solidFill>
                  <a:prstClr val="black"/>
                </a:solidFill>
                <a:latin typeface="Arial" panose="020B0604020202020204" pitchFamily="34" charset="0"/>
              </a:rPr>
              <a:t>Engasjere lokale politikere og stortingspolitikere til </a:t>
            </a:r>
            <a:r>
              <a:rPr lang="nb-NO" u="sng" dirty="0">
                <a:solidFill>
                  <a:prstClr val="black"/>
                </a:solidFill>
                <a:latin typeface="Arial" panose="020B0604020202020204" pitchFamily="34" charset="0"/>
              </a:rPr>
              <a:t>å bry seg om oss og vårt liv</a:t>
            </a:r>
            <a:r>
              <a:rPr lang="nb-NO" dirty="0">
                <a:solidFill>
                  <a:prstClr val="black"/>
                </a:solidFill>
                <a:latin typeface="Arial" panose="020B0604020202020204" pitchFamily="34" charset="0"/>
              </a:rPr>
              <a:t>! </a:t>
            </a:r>
            <a:br>
              <a:rPr lang="nb-NO" dirty="0">
                <a:solidFill>
                  <a:prstClr val="black"/>
                </a:solidFill>
                <a:latin typeface="Arial" panose="020B0604020202020204" pitchFamily="34" charset="0"/>
              </a:rPr>
            </a:br>
            <a:r>
              <a:rPr lang="nb-NO" dirty="0">
                <a:solidFill>
                  <a:prstClr val="black"/>
                </a:solidFill>
                <a:latin typeface="Arial" panose="020B0604020202020204" pitchFamily="34" charset="0"/>
              </a:rPr>
              <a:t>Vi ønsker å </a:t>
            </a:r>
            <a:r>
              <a:rPr lang="nb-NO" u="sng" dirty="0">
                <a:solidFill>
                  <a:prstClr val="black"/>
                </a:solidFill>
                <a:latin typeface="Arial" panose="020B0604020202020204" pitchFamily="34" charset="0"/>
              </a:rPr>
              <a:t>møte kommunepolitikere og stortingspolitikere </a:t>
            </a:r>
            <a:r>
              <a:rPr lang="nb-NO" dirty="0">
                <a:solidFill>
                  <a:prstClr val="black"/>
                </a:solidFill>
                <a:latin typeface="Arial" panose="020B0604020202020204" pitchFamily="34" charset="0"/>
              </a:rPr>
              <a:t>med åpenhet om fordommer som er belastende og utfordrende for unge med nedsatt</a:t>
            </a:r>
          </a:p>
          <a:p>
            <a:pPr algn="ctr"/>
            <a:r>
              <a:rPr lang="nb-NO" dirty="0">
                <a:solidFill>
                  <a:prstClr val="black"/>
                </a:solidFill>
                <a:latin typeface="Arial" panose="020B0604020202020204" pitchFamily="34" charset="0"/>
              </a:rPr>
              <a:t>funksjonsevne, som forsterkes i overgangen til ungdomslivet, våre tydelige, åpne og reflekterende. </a:t>
            </a:r>
            <a:br>
              <a:rPr lang="nb-NO" dirty="0">
                <a:solidFill>
                  <a:prstClr val="black"/>
                </a:solidFill>
                <a:latin typeface="Arial" panose="020B0604020202020204" pitchFamily="34" charset="0"/>
              </a:rPr>
            </a:br>
            <a:r>
              <a:rPr lang="nb-NO" dirty="0">
                <a:solidFill>
                  <a:prstClr val="black"/>
                </a:solidFill>
                <a:latin typeface="Arial" panose="020B0604020202020204" pitchFamily="34" charset="0"/>
              </a:rPr>
              <a:t>Stille spørsmål til sentrale nasjonale politikere med fokus på </a:t>
            </a:r>
            <a:br>
              <a:rPr lang="nb-NO" dirty="0">
                <a:solidFill>
                  <a:prstClr val="black"/>
                </a:solidFill>
                <a:latin typeface="Arial" panose="020B0604020202020204" pitchFamily="34" charset="0"/>
              </a:rPr>
            </a:br>
            <a:r>
              <a:rPr lang="nb-NO" u="sng" dirty="0">
                <a:solidFill>
                  <a:prstClr val="black"/>
                </a:solidFill>
                <a:latin typeface="Arial" panose="020B0604020202020204" pitchFamily="34" charset="0"/>
              </a:rPr>
              <a:t>CP-foreningens interessepolitiske program for 2024-2026.</a:t>
            </a:r>
            <a:endParaRPr lang="nb-NO" sz="3200" b="1" u="sng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1209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F2D42FD-6674-2F14-77F8-20BD049D7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5400" b="1" dirty="0">
                <a:solidFill>
                  <a:schemeClr val="tx1"/>
                </a:solidFill>
              </a:rPr>
              <a:t>På høring i kommunal- og forvaltningskomiteen</a:t>
            </a:r>
            <a:endParaRPr lang="nb-NO" sz="5400" b="1" dirty="0"/>
          </a:p>
        </p:txBody>
      </p:sp>
      <p:pic>
        <p:nvPicPr>
          <p:cNvPr id="6" name="Plassholder for innhold 5" descr="Et bilde som inneholder klær, innendørs, person, vegg&#10;&#10;Automatisk generert beskrivelse">
            <a:extLst>
              <a:ext uri="{FF2B5EF4-FFF2-40B4-BE49-F238E27FC236}">
                <a16:creationId xmlns:a16="http://schemas.microsoft.com/office/drawing/2014/main" id="{9731A7A8-22A5-6C81-EAB7-0DAC9E75C6E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475" y="2898378"/>
            <a:ext cx="6480175" cy="4860131"/>
          </a:xfrm>
        </p:spPr>
      </p:pic>
      <p:pic>
        <p:nvPicPr>
          <p:cNvPr id="8" name="Plassholder for innhold 7" descr="Et bilde som inneholder Menneskeansikt, tekst, klær, kvinne&#10;&#10;Automatisk generert beskrivelse">
            <a:extLst>
              <a:ext uri="{FF2B5EF4-FFF2-40B4-BE49-F238E27FC236}">
                <a16:creationId xmlns:a16="http://schemas.microsoft.com/office/drawing/2014/main" id="{E0550BFE-C2E8-9E08-135B-BA88DAA79B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375" y="2898378"/>
            <a:ext cx="6480175" cy="4860131"/>
          </a:xfrm>
        </p:spPr>
      </p:pic>
    </p:spTree>
    <p:extLst>
      <p:ext uri="{BB962C8B-B14F-4D97-AF65-F5344CB8AC3E}">
        <p14:creationId xmlns:p14="http://schemas.microsoft.com/office/powerpoint/2010/main" val="21443814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B824B5F-112E-97D2-07A5-233036285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904" y="1517886"/>
            <a:ext cx="4723592" cy="6108229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9BCA5486-0D01-B665-F78E-427075489C12}"/>
              </a:ext>
            </a:extLst>
          </p:cNvPr>
          <p:cNvSpPr txBox="1"/>
          <p:nvPr/>
        </p:nvSpPr>
        <p:spPr>
          <a:xfrm>
            <a:off x="6837452" y="1709956"/>
            <a:ext cx="9006643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>
                <a:solidFill>
                  <a:prstClr val="black"/>
                </a:solidFill>
                <a:latin typeface="Calibri" panose="020F0502020204030204"/>
              </a:rPr>
              <a:t>Regjeringa skal føre </a:t>
            </a:r>
            <a:r>
              <a:rPr lang="nb-NO" sz="2800" dirty="0" err="1">
                <a:solidFill>
                  <a:prstClr val="black"/>
                </a:solidFill>
                <a:latin typeface="Calibri" panose="020F0502020204030204"/>
              </a:rPr>
              <a:t>ein</a:t>
            </a:r>
            <a:r>
              <a:rPr lang="nb-NO" sz="2800" dirty="0">
                <a:solidFill>
                  <a:prstClr val="black"/>
                </a:solidFill>
                <a:latin typeface="Calibri" panose="020F0502020204030204"/>
              </a:rPr>
              <a:t> offensiv likestillingspolitikk som </a:t>
            </a:r>
            <a:r>
              <a:rPr lang="nb-NO" sz="2800" dirty="0" err="1">
                <a:solidFill>
                  <a:prstClr val="black"/>
                </a:solidFill>
                <a:latin typeface="Calibri" panose="020F0502020204030204"/>
              </a:rPr>
              <a:t>gjer</a:t>
            </a:r>
            <a:r>
              <a:rPr lang="nb-NO" sz="2800" dirty="0">
                <a:solidFill>
                  <a:prstClr val="black"/>
                </a:solidFill>
                <a:latin typeface="Calibri" panose="020F0502020204030204"/>
              </a:rPr>
              <a:t> at alle blir inkluderte i samfunnet, uavhengig av kjønn, seksuell orientering, funksjonsevne og etnisitet. Politikken for </a:t>
            </a:r>
            <a:r>
              <a:rPr lang="nb-NO" sz="2800" dirty="0" err="1">
                <a:solidFill>
                  <a:prstClr val="black"/>
                </a:solidFill>
                <a:latin typeface="Calibri" panose="020F0502020204030204"/>
              </a:rPr>
              <a:t>personar</a:t>
            </a:r>
            <a:r>
              <a:rPr lang="nb-NO" sz="2800" dirty="0">
                <a:solidFill>
                  <a:prstClr val="black"/>
                </a:solidFill>
                <a:latin typeface="Calibri" panose="020F0502020204030204"/>
              </a:rPr>
              <a:t> med utviklingshemming </a:t>
            </a:r>
            <a:r>
              <a:rPr lang="nb-NO" sz="2800" dirty="0" err="1">
                <a:solidFill>
                  <a:prstClr val="black"/>
                </a:solidFill>
                <a:latin typeface="Calibri" panose="020F0502020204030204"/>
              </a:rPr>
              <a:t>omfattar</a:t>
            </a:r>
            <a:r>
              <a:rPr lang="nb-NO" sz="2800" dirty="0">
                <a:solidFill>
                  <a:prstClr val="black"/>
                </a:solidFill>
                <a:latin typeface="Calibri" panose="020F0502020204030204"/>
              </a:rPr>
              <a:t> alle samfunnsområda, og vernet av </a:t>
            </a:r>
            <a:r>
              <a:rPr lang="nb-NO" sz="2800" dirty="0" err="1">
                <a:solidFill>
                  <a:prstClr val="black"/>
                </a:solidFill>
                <a:latin typeface="Calibri" panose="020F0502020204030204"/>
              </a:rPr>
              <a:t>rettane</a:t>
            </a:r>
            <a:r>
              <a:rPr lang="nb-NO" sz="2800" dirty="0">
                <a:solidFill>
                  <a:prstClr val="black"/>
                </a:solidFill>
                <a:latin typeface="Calibri" panose="020F0502020204030204"/>
              </a:rPr>
              <a:t> går på tvers av </a:t>
            </a:r>
            <a:r>
              <a:rPr lang="nb-NO" sz="2800" dirty="0" err="1">
                <a:solidFill>
                  <a:prstClr val="black"/>
                </a:solidFill>
                <a:latin typeface="Calibri" panose="020F0502020204030204"/>
              </a:rPr>
              <a:t>sektorane</a:t>
            </a:r>
            <a:r>
              <a:rPr lang="nb-NO" sz="2800" dirty="0">
                <a:solidFill>
                  <a:prstClr val="black"/>
                </a:solidFill>
                <a:latin typeface="Calibri" panose="020F0502020204030204"/>
              </a:rPr>
              <a:t>. Det </a:t>
            </a:r>
            <a:r>
              <a:rPr lang="nb-NO" sz="2800" dirty="0" err="1">
                <a:solidFill>
                  <a:prstClr val="black"/>
                </a:solidFill>
                <a:latin typeface="Calibri" panose="020F0502020204030204"/>
              </a:rPr>
              <a:t>gjer</a:t>
            </a:r>
            <a:r>
              <a:rPr lang="nb-NO" sz="2800" dirty="0">
                <a:solidFill>
                  <a:prstClr val="black"/>
                </a:solidFill>
                <a:latin typeface="Calibri" panose="020F0502020204030204"/>
              </a:rPr>
              <a:t> det nødvendig å ha ei </a:t>
            </a:r>
            <a:r>
              <a:rPr lang="nb-NO" sz="2800" dirty="0" err="1">
                <a:solidFill>
                  <a:prstClr val="black"/>
                </a:solidFill>
                <a:latin typeface="Calibri" panose="020F0502020204030204"/>
              </a:rPr>
              <a:t>einskapleg</a:t>
            </a:r>
            <a:r>
              <a:rPr lang="nb-NO" sz="2800" dirty="0">
                <a:solidFill>
                  <a:prstClr val="black"/>
                </a:solidFill>
                <a:latin typeface="Calibri" panose="020F0502020204030204"/>
              </a:rPr>
              <a:t> tilnærming til politikken. Politikken skal </a:t>
            </a:r>
            <a:r>
              <a:rPr lang="nb-NO" sz="2800" dirty="0" err="1">
                <a:solidFill>
                  <a:prstClr val="black"/>
                </a:solidFill>
                <a:latin typeface="Calibri" panose="020F0502020204030204"/>
              </a:rPr>
              <a:t>fremje</a:t>
            </a:r>
            <a:r>
              <a:rPr lang="nb-NO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nb-NO" sz="2800" dirty="0" err="1">
                <a:solidFill>
                  <a:prstClr val="black"/>
                </a:solidFill>
                <a:latin typeface="Calibri" panose="020F0502020204030204"/>
              </a:rPr>
              <a:t>menneskerettane</a:t>
            </a:r>
            <a:r>
              <a:rPr lang="nb-NO" sz="2800" dirty="0">
                <a:solidFill>
                  <a:prstClr val="black"/>
                </a:solidFill>
                <a:latin typeface="Calibri" panose="020F0502020204030204"/>
              </a:rPr>
              <a:t> og dermed likeverd, likestilling, </a:t>
            </a:r>
            <a:r>
              <a:rPr lang="nb-NO" sz="2800" dirty="0" err="1">
                <a:solidFill>
                  <a:prstClr val="black"/>
                </a:solidFill>
                <a:latin typeface="Calibri" panose="020F0502020204030204"/>
              </a:rPr>
              <a:t>medverknad</a:t>
            </a:r>
            <a:r>
              <a:rPr lang="nb-NO" sz="2800" dirty="0">
                <a:solidFill>
                  <a:prstClr val="black"/>
                </a:solidFill>
                <a:latin typeface="Calibri" panose="020F0502020204030204"/>
              </a:rPr>
              <a:t> og respekt for det frie </a:t>
            </a:r>
            <a:r>
              <a:rPr lang="nb-NO" sz="2800" dirty="0" err="1">
                <a:solidFill>
                  <a:prstClr val="black"/>
                </a:solidFill>
                <a:latin typeface="Calibri" panose="020F0502020204030204"/>
              </a:rPr>
              <a:t>valet</a:t>
            </a:r>
            <a:r>
              <a:rPr lang="nb-NO" sz="2800" dirty="0">
                <a:solidFill>
                  <a:prstClr val="black"/>
                </a:solidFill>
                <a:latin typeface="Calibri" panose="020F0502020204030204"/>
              </a:rPr>
              <a:t> til den enkelte. Politikken vår skal bidra til å få slutt på diskriminering, ufridom og urettvise. Denne meldinga til Stortinget legg grunnlaget for politikken for </a:t>
            </a:r>
            <a:r>
              <a:rPr lang="nb-NO" sz="2800" dirty="0" err="1">
                <a:solidFill>
                  <a:prstClr val="black"/>
                </a:solidFill>
                <a:latin typeface="Calibri" panose="020F0502020204030204"/>
              </a:rPr>
              <a:t>personar</a:t>
            </a:r>
            <a:r>
              <a:rPr lang="nb-NO" sz="2800" dirty="0">
                <a:solidFill>
                  <a:prstClr val="black"/>
                </a:solidFill>
                <a:latin typeface="Calibri" panose="020F0502020204030204"/>
              </a:rPr>
              <a:t> med utviklingshemming.</a:t>
            </a:r>
          </a:p>
        </p:txBody>
      </p:sp>
    </p:spTree>
    <p:extLst>
      <p:ext uri="{BB962C8B-B14F-4D97-AF65-F5344CB8AC3E}">
        <p14:creationId xmlns:p14="http://schemas.microsoft.com/office/powerpoint/2010/main" val="1714855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CD6C33E3-67D4-992D-2114-0B9D067268E0}"/>
              </a:ext>
            </a:extLst>
          </p:cNvPr>
          <p:cNvSpPr txBox="1"/>
          <p:nvPr/>
        </p:nvSpPr>
        <p:spPr>
          <a:xfrm>
            <a:off x="2397526" y="3508690"/>
            <a:ext cx="11594814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733" dirty="0">
                <a:solidFill>
                  <a:prstClr val="black"/>
                </a:solidFill>
                <a:latin typeface="Calibri" panose="020F0502020204030204"/>
              </a:rPr>
              <a:t>CP-foreningens interessepolitiske program 2024-2026</a:t>
            </a:r>
          </a:p>
          <a:p>
            <a:r>
              <a:rPr lang="nb-NO" sz="3733" dirty="0">
                <a:solidFill>
                  <a:prstClr val="black"/>
                </a:solidFill>
                <a:latin typeface="Calibri" panose="020F0502020204030204"/>
              </a:rPr>
              <a:t>Vedtas ?</a:t>
            </a:r>
          </a:p>
        </p:txBody>
      </p:sp>
    </p:spTree>
    <p:extLst>
      <p:ext uri="{BB962C8B-B14F-4D97-AF65-F5344CB8AC3E}">
        <p14:creationId xmlns:p14="http://schemas.microsoft.com/office/powerpoint/2010/main" val="41765070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A288DDE6-6C26-4D68-B84D-596573221F68}"/>
              </a:ext>
            </a:extLst>
          </p:cNvPr>
          <p:cNvSpPr txBox="1"/>
          <p:nvPr/>
        </p:nvSpPr>
        <p:spPr>
          <a:xfrm>
            <a:off x="1250353" y="1430248"/>
            <a:ext cx="1307217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400" dirty="0">
                <a:solidFill>
                  <a:prstClr val="black"/>
                </a:solidFill>
                <a:latin typeface="Calibri" panose="020F0502020204030204"/>
              </a:rPr>
              <a:t>Interessepolitisk ungdomsverksted – </a:t>
            </a:r>
            <a:br>
              <a:rPr lang="nb-NO" sz="44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nb-NO" sz="4400" dirty="0">
                <a:solidFill>
                  <a:prstClr val="black"/>
                </a:solidFill>
                <a:latin typeface="Calibri" panose="020F0502020204030204"/>
              </a:rPr>
              <a:t>«Vi vinner frem – del 2»</a:t>
            </a:r>
            <a:br>
              <a:rPr lang="nb-NO" sz="4400" dirty="0">
                <a:solidFill>
                  <a:prstClr val="black"/>
                </a:solidFill>
                <a:latin typeface="Calibri" panose="020F0502020204030204"/>
              </a:rPr>
            </a:br>
            <a:endParaRPr lang="nb-NO" sz="4400" dirty="0"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r>
              <a:rPr lang="nb-NO" sz="4400" dirty="0">
                <a:solidFill>
                  <a:prstClr val="black"/>
                </a:solidFill>
                <a:latin typeface="Calibri" panose="020F0502020204030204"/>
              </a:rPr>
              <a:t>Program 19. mars 2024 </a:t>
            </a:r>
            <a:r>
              <a:rPr lang="nb-NO" sz="4400" dirty="0" err="1">
                <a:solidFill>
                  <a:prstClr val="black"/>
                </a:solidFill>
                <a:latin typeface="Calibri" panose="020F0502020204030204"/>
              </a:rPr>
              <a:t>kl</a:t>
            </a:r>
            <a:r>
              <a:rPr lang="nb-NO" sz="4400" dirty="0">
                <a:solidFill>
                  <a:prstClr val="black"/>
                </a:solidFill>
                <a:latin typeface="Calibri" panose="020F0502020204030204"/>
              </a:rPr>
              <a:t> 1800-2000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84D38E6D-9E08-6ADD-2896-E7D9BF9F8CC4}"/>
              </a:ext>
            </a:extLst>
          </p:cNvPr>
          <p:cNvSpPr txBox="1"/>
          <p:nvPr/>
        </p:nvSpPr>
        <p:spPr>
          <a:xfrm>
            <a:off x="1480623" y="5286211"/>
            <a:ext cx="14012806" cy="324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733" b="1" dirty="0">
                <a:solidFill>
                  <a:prstClr val="black"/>
                </a:solidFill>
                <a:latin typeface="Calibri" panose="020F0502020204030204"/>
              </a:rPr>
              <a:t>Fordypning i Brukerstyrt personlig assistanse (BPA)</a:t>
            </a:r>
          </a:p>
          <a:p>
            <a:pPr algn="ctr"/>
            <a:r>
              <a:rPr lang="nb-NO" sz="3733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Arbeid og levekår</a:t>
            </a:r>
          </a:p>
          <a:p>
            <a:pPr algn="ctr"/>
            <a:endParaRPr lang="nb-NO" sz="3733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nb-NO" sz="3733" b="1" dirty="0">
                <a:solidFill>
                  <a:prstClr val="black"/>
                </a:solidFill>
                <a:latin typeface="Calibri" panose="020F0502020204030204"/>
              </a:rPr>
              <a:t>CP-foreningens interessepolitiske program 2024-2026</a:t>
            </a:r>
          </a:p>
          <a:p>
            <a:pPr algn="ctr"/>
            <a:endParaRPr lang="nb-NO" sz="3733" b="1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sz="1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34719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A288DDE6-6C26-4D68-B84D-596573221F68}"/>
              </a:ext>
            </a:extLst>
          </p:cNvPr>
          <p:cNvSpPr txBox="1"/>
          <p:nvPr/>
        </p:nvSpPr>
        <p:spPr>
          <a:xfrm>
            <a:off x="1345170" y="1389612"/>
            <a:ext cx="1307217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400" dirty="0">
                <a:solidFill>
                  <a:prstClr val="black"/>
                </a:solidFill>
                <a:latin typeface="Calibri" panose="020F0502020204030204"/>
              </a:rPr>
              <a:t>Interessepolitisk ungdomsverksted – </a:t>
            </a:r>
            <a:br>
              <a:rPr lang="nb-NO" sz="44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nb-NO" sz="4400" dirty="0">
                <a:solidFill>
                  <a:prstClr val="black"/>
                </a:solidFill>
                <a:latin typeface="Calibri" panose="020F0502020204030204"/>
              </a:rPr>
              <a:t>«Vi vinner frem – del 2»</a:t>
            </a:r>
            <a:br>
              <a:rPr lang="nb-NO" sz="4400" dirty="0">
                <a:solidFill>
                  <a:prstClr val="black"/>
                </a:solidFill>
                <a:latin typeface="Calibri" panose="020F0502020204030204"/>
              </a:rPr>
            </a:br>
            <a:endParaRPr lang="nb-NO" sz="4400" dirty="0"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r>
              <a:rPr lang="nb-NO" sz="4400" dirty="0">
                <a:solidFill>
                  <a:prstClr val="black"/>
                </a:solidFill>
                <a:latin typeface="Calibri" panose="020F0502020204030204"/>
              </a:rPr>
              <a:t>Program 25. april 2024 </a:t>
            </a:r>
            <a:r>
              <a:rPr lang="nb-NO" sz="4400" dirty="0" err="1">
                <a:solidFill>
                  <a:prstClr val="black"/>
                </a:solidFill>
                <a:latin typeface="Calibri" panose="020F0502020204030204"/>
              </a:rPr>
              <a:t>kl</a:t>
            </a:r>
            <a:r>
              <a:rPr lang="nb-NO" sz="4400" dirty="0">
                <a:solidFill>
                  <a:prstClr val="black"/>
                </a:solidFill>
                <a:latin typeface="Calibri" panose="020F0502020204030204"/>
              </a:rPr>
              <a:t> 1800-2000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84D38E6D-9E08-6ADD-2896-E7D9BF9F8CC4}"/>
              </a:ext>
            </a:extLst>
          </p:cNvPr>
          <p:cNvSpPr txBox="1"/>
          <p:nvPr/>
        </p:nvSpPr>
        <p:spPr>
          <a:xfrm>
            <a:off x="1467077" y="4825669"/>
            <a:ext cx="14012806" cy="324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733" b="1" dirty="0">
                <a:solidFill>
                  <a:prstClr val="black"/>
                </a:solidFill>
                <a:latin typeface="Calibri" panose="020F0502020204030204"/>
              </a:rPr>
              <a:t>Fordypning i Helse og omsorg</a:t>
            </a:r>
            <a:br>
              <a:rPr lang="nb-NO" sz="3733" b="1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nb-NO" sz="3733" b="1" dirty="0">
                <a:solidFill>
                  <a:prstClr val="black"/>
                </a:solidFill>
                <a:latin typeface="Calibri" panose="020F0502020204030204"/>
              </a:rPr>
              <a:t>Tilgjengelighet, teknologi, hjelpemidler og transport</a:t>
            </a:r>
          </a:p>
          <a:p>
            <a:pPr algn="ctr"/>
            <a:endParaRPr lang="nb-NO" sz="3733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endParaRPr lang="nb-NO" sz="3733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r>
              <a:rPr lang="nb-NO" sz="3733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Forberede helgesamling i Oslo til høsten</a:t>
            </a:r>
            <a:endParaRPr lang="nb-NO" sz="3733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sz="1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127366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A288DDE6-6C26-4D68-B84D-596573221F68}"/>
              </a:ext>
            </a:extLst>
          </p:cNvPr>
          <p:cNvSpPr txBox="1"/>
          <p:nvPr/>
        </p:nvSpPr>
        <p:spPr>
          <a:xfrm>
            <a:off x="1467077" y="793617"/>
            <a:ext cx="1307217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400" dirty="0">
                <a:solidFill>
                  <a:prstClr val="black"/>
                </a:solidFill>
                <a:latin typeface="Calibri" panose="020F0502020204030204"/>
              </a:rPr>
              <a:t>Interessepolitisk ungdomsverksted – </a:t>
            </a:r>
            <a:br>
              <a:rPr lang="nb-NO" sz="44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nb-NO" sz="4400" dirty="0">
                <a:solidFill>
                  <a:prstClr val="black"/>
                </a:solidFill>
                <a:latin typeface="Calibri" panose="020F0502020204030204"/>
              </a:rPr>
              <a:t>«Vi vinner frem – del 2»</a:t>
            </a:r>
            <a:br>
              <a:rPr lang="nb-NO" sz="4400" dirty="0">
                <a:solidFill>
                  <a:prstClr val="black"/>
                </a:solidFill>
                <a:latin typeface="Calibri" panose="020F0502020204030204"/>
              </a:rPr>
            </a:br>
            <a:endParaRPr lang="nb-NO" sz="4400" dirty="0"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r>
              <a:rPr lang="nb-NO" sz="4400" dirty="0">
                <a:solidFill>
                  <a:prstClr val="black"/>
                </a:solidFill>
                <a:latin typeface="Calibri" panose="020F0502020204030204"/>
              </a:rPr>
              <a:t>Program 23. mai 2024 </a:t>
            </a:r>
            <a:r>
              <a:rPr lang="nb-NO" sz="4400" dirty="0" err="1">
                <a:solidFill>
                  <a:prstClr val="black"/>
                </a:solidFill>
                <a:latin typeface="Calibri" panose="020F0502020204030204"/>
              </a:rPr>
              <a:t>kl</a:t>
            </a:r>
            <a:r>
              <a:rPr lang="nb-NO" sz="4400" dirty="0">
                <a:solidFill>
                  <a:prstClr val="black"/>
                </a:solidFill>
                <a:latin typeface="Calibri" panose="020F0502020204030204"/>
              </a:rPr>
              <a:t> 1800-2000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84D38E6D-9E08-6ADD-2896-E7D9BF9F8CC4}"/>
              </a:ext>
            </a:extLst>
          </p:cNvPr>
          <p:cNvSpPr txBox="1"/>
          <p:nvPr/>
        </p:nvSpPr>
        <p:spPr>
          <a:xfrm>
            <a:off x="1467077" y="4080675"/>
            <a:ext cx="14012806" cy="439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733" b="1" dirty="0">
                <a:solidFill>
                  <a:prstClr val="black"/>
                </a:solidFill>
                <a:latin typeface="Calibri" panose="020F0502020204030204"/>
              </a:rPr>
              <a:t>Hvem bestemmer?</a:t>
            </a:r>
          </a:p>
          <a:p>
            <a:pPr algn="ctr"/>
            <a:r>
              <a:rPr lang="nb-NO" sz="3733" b="1" dirty="0">
                <a:solidFill>
                  <a:prstClr val="black"/>
                </a:solidFill>
                <a:latin typeface="Calibri" panose="020F0502020204030204"/>
              </a:rPr>
              <a:t>Politiske organer (Regjering, Storting, fylkesting, kommunestyre)</a:t>
            </a:r>
          </a:p>
          <a:p>
            <a:pPr algn="ctr"/>
            <a:endParaRPr lang="nb-NO" sz="3733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r>
              <a:rPr lang="nb-NO" sz="3733" b="1" dirty="0">
                <a:solidFill>
                  <a:prstClr val="black"/>
                </a:solidFill>
                <a:latin typeface="Calibri" panose="020F0502020204030204"/>
              </a:rPr>
              <a:t>Hvem påvirker beslutninger?</a:t>
            </a:r>
          </a:p>
          <a:p>
            <a:pPr algn="ctr"/>
            <a:endParaRPr lang="nb-NO" sz="3733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r>
              <a:rPr lang="nb-NO" sz="3733" b="1" dirty="0">
                <a:solidFill>
                  <a:prstClr val="black"/>
                </a:solidFill>
                <a:latin typeface="Calibri" panose="020F0502020204030204"/>
              </a:rPr>
              <a:t>Presentasjonsteknikk</a:t>
            </a:r>
          </a:p>
          <a:p>
            <a:pPr algn="ctr"/>
            <a:r>
              <a:rPr lang="nb-NO" sz="3733" b="1" dirty="0">
                <a:solidFill>
                  <a:prstClr val="black"/>
                </a:solidFill>
                <a:latin typeface="Calibri" panose="020F0502020204030204"/>
              </a:rPr>
              <a:t>Utarbeide ferdig program for Oslo-tur til høsten 2024</a:t>
            </a:r>
          </a:p>
          <a:p>
            <a:endParaRPr lang="nb-NO" sz="1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076316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063045F-FF94-E507-E06A-E3B0C7626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7632" y="3873532"/>
            <a:ext cx="3979149" cy="139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006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6AB30E9F-12E7-9AF7-F884-629410FA9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157" y="288036"/>
            <a:ext cx="6480810" cy="1800285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chemeClr val="tx1"/>
                </a:solidFill>
              </a:rPr>
              <a:t>Fra Stortinget</a:t>
            </a:r>
          </a:p>
        </p:txBody>
      </p:sp>
      <p:pic>
        <p:nvPicPr>
          <p:cNvPr id="6" name="Plassholder for innhold 5" descr="Et bilde som inneholder innendørs, tak, møbler, mann&#10;&#10;Automatisk generert beskrivelse">
            <a:extLst>
              <a:ext uri="{FF2B5EF4-FFF2-40B4-BE49-F238E27FC236}">
                <a16:creationId xmlns:a16="http://schemas.microsoft.com/office/drawing/2014/main" id="{916A2B81-8DD7-6D14-7D15-0B85597416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7" r="16467"/>
          <a:stretch/>
        </p:blipFill>
        <p:spPr>
          <a:xfrm>
            <a:off x="1260157" y="2592324"/>
            <a:ext cx="6480810" cy="5472684"/>
          </a:xfrm>
          <a:noFill/>
        </p:spPr>
      </p:pic>
      <p:pic>
        <p:nvPicPr>
          <p:cNvPr id="8" name="Plassholder for innhold 7" descr="Et bilde som inneholder møbler, innendørs, tak, klær&#10;&#10;Automatisk generert beskrivelse">
            <a:extLst>
              <a:ext uri="{FF2B5EF4-FFF2-40B4-BE49-F238E27FC236}">
                <a16:creationId xmlns:a16="http://schemas.microsoft.com/office/drawing/2014/main" id="{AB03DF75-AC65-AC02-8C2E-D02B7DA5716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1916"/>
          <a:stretch/>
        </p:blipFill>
        <p:spPr>
          <a:xfrm>
            <a:off x="8461058" y="1260157"/>
            <a:ext cx="6480810" cy="6610427"/>
          </a:xfrm>
          <a:noFill/>
        </p:spPr>
      </p:pic>
    </p:spTree>
    <p:extLst>
      <p:ext uri="{BB962C8B-B14F-4D97-AF65-F5344CB8AC3E}">
        <p14:creationId xmlns:p14="http://schemas.microsoft.com/office/powerpoint/2010/main" val="428347401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F59F4831-0836-FD81-1558-FEFFEE6E8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157" y="288036"/>
            <a:ext cx="6480810" cy="1800285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tx1"/>
                </a:solidFill>
              </a:rPr>
              <a:t>Arrangører</a:t>
            </a:r>
            <a:r>
              <a:rPr lang="en-US" b="1" dirty="0">
                <a:solidFill>
                  <a:schemeClr val="tx1"/>
                </a:solidFill>
              </a:rPr>
              <a:t> og </a:t>
            </a:r>
            <a:r>
              <a:rPr lang="en-US" b="1" dirty="0" err="1">
                <a:solidFill>
                  <a:schemeClr val="tx1"/>
                </a:solidFill>
              </a:rPr>
              <a:t>innledere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E9FD21CC-3217-5E65-D53A-031D6BB163C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5" r="9849"/>
          <a:stretch/>
        </p:blipFill>
        <p:spPr>
          <a:xfrm>
            <a:off x="1260157" y="2592324"/>
            <a:ext cx="6480810" cy="5472684"/>
          </a:xfrm>
          <a:noFill/>
        </p:spPr>
      </p:pic>
      <p:pic>
        <p:nvPicPr>
          <p:cNvPr id="6" name="Plassholder for innhold 5" descr="Et bilde som inneholder Menneskeansikt, klær, person, mann&#10;&#10;Automatisk generert beskrivelse">
            <a:extLst>
              <a:ext uri="{FF2B5EF4-FFF2-40B4-BE49-F238E27FC236}">
                <a16:creationId xmlns:a16="http://schemas.microsoft.com/office/drawing/2014/main" id="{18A88C07-AA99-D2A2-3882-6FD331AC556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2" r="8326" b="-1"/>
          <a:stretch/>
        </p:blipFill>
        <p:spPr>
          <a:xfrm>
            <a:off x="8461058" y="1260157"/>
            <a:ext cx="6480810" cy="6610427"/>
          </a:xfrm>
          <a:noFill/>
        </p:spPr>
      </p:pic>
    </p:spTree>
    <p:extLst>
      <p:ext uri="{BB962C8B-B14F-4D97-AF65-F5344CB8AC3E}">
        <p14:creationId xmlns:p14="http://schemas.microsoft.com/office/powerpoint/2010/main" val="123707935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klær, sort og hvit, konstruksjon, person&#10;&#10;Automatisk generert beskrivelse">
            <a:extLst>
              <a:ext uri="{FF2B5EF4-FFF2-40B4-BE49-F238E27FC236}">
                <a16:creationId xmlns:a16="http://schemas.microsoft.com/office/drawing/2014/main" id="{EC0CAC95-D57A-4BCE-3BF3-39D1337262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29" b="453"/>
          <a:stretch/>
        </p:blipFill>
        <p:spPr>
          <a:xfrm>
            <a:off x="20" y="10"/>
            <a:ext cx="16254393" cy="9143990"/>
          </a:xfrm>
          <a:noFill/>
        </p:spPr>
      </p:pic>
    </p:spTree>
    <p:extLst>
      <p:ext uri="{BB962C8B-B14F-4D97-AF65-F5344CB8AC3E}">
        <p14:creationId xmlns:p14="http://schemas.microsoft.com/office/powerpoint/2010/main" val="151551904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8975C9E8-7D7C-5138-645A-73154AB85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157" y="288036"/>
            <a:ext cx="6480810" cy="1800285"/>
          </a:xfrm>
        </p:spPr>
        <p:txBody>
          <a:bodyPr/>
          <a:lstStyle/>
          <a:p>
            <a:r>
              <a:rPr lang="en-US" b="1" dirty="0" err="1">
                <a:solidFill>
                  <a:schemeClr val="tx1"/>
                </a:solidFill>
              </a:rPr>
              <a:t>På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Roseslottet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6" name="Plassholder for innhold 5" descr="Et bilde som inneholder utendørs, klær, person, folk&#10;&#10;Automatisk generert beskrivelse">
            <a:extLst>
              <a:ext uri="{FF2B5EF4-FFF2-40B4-BE49-F238E27FC236}">
                <a16:creationId xmlns:a16="http://schemas.microsoft.com/office/drawing/2014/main" id="{BF4A1F54-51AA-30AB-B4F7-DECC161A7BF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7" r="1" b="41617"/>
          <a:stretch/>
        </p:blipFill>
        <p:spPr>
          <a:xfrm>
            <a:off x="1260157" y="2592324"/>
            <a:ext cx="6480810" cy="5472684"/>
          </a:xfrm>
          <a:noFill/>
        </p:spPr>
      </p:pic>
      <p:pic>
        <p:nvPicPr>
          <p:cNvPr id="8" name="Plassholder for innhold 7" descr="Et bilde som inneholder klær, konsert, person, musikkinstrument&#10;&#10;Automatisk generert beskrivelse">
            <a:extLst>
              <a:ext uri="{FF2B5EF4-FFF2-40B4-BE49-F238E27FC236}">
                <a16:creationId xmlns:a16="http://schemas.microsoft.com/office/drawing/2014/main" id="{F9F9D267-40A2-542F-C8A0-2293B33A278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1" r="21027" b="-1"/>
          <a:stretch/>
        </p:blipFill>
        <p:spPr>
          <a:xfrm>
            <a:off x="8461058" y="1260157"/>
            <a:ext cx="6480810" cy="6610427"/>
          </a:xfrm>
          <a:noFill/>
        </p:spPr>
      </p:pic>
    </p:spTree>
    <p:extLst>
      <p:ext uri="{BB962C8B-B14F-4D97-AF65-F5344CB8AC3E}">
        <p14:creationId xmlns:p14="http://schemas.microsoft.com/office/powerpoint/2010/main" val="2490774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B6511FB-A18D-24E9-A7D0-42649C776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6000" b="1" dirty="0">
                <a:solidFill>
                  <a:schemeClr val="tx1"/>
                </a:solidFill>
              </a:rPr>
              <a:t>Hovedinntrykk av budsjettforslaget</a:t>
            </a:r>
            <a:endParaRPr lang="nb-NO" sz="6000" b="1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9144EEA-1A95-169A-FA02-5C6E6F30E19B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pPr>
              <a:buClrTx/>
            </a:pPr>
            <a:r>
              <a:rPr lang="nb-NO" dirty="0"/>
              <a:t>Det er ikke så mye som er «relevant» for personer med funksjonsnedsettelser, det snakkes lite om våre grupper.</a:t>
            </a:r>
          </a:p>
          <a:p>
            <a:pPr>
              <a:buClrTx/>
            </a:pPr>
            <a:r>
              <a:rPr lang="nb-NO" dirty="0"/>
              <a:t>Forslaget er lite omfordelende, tiltak demmer ikke opp for dyrtid og vanskelige økonomiske tider.</a:t>
            </a:r>
          </a:p>
          <a:p>
            <a:pPr>
              <a:buClrTx/>
            </a:pPr>
            <a:r>
              <a:rPr lang="nb-NO" dirty="0"/>
              <a:t>Mange av løftene i Hurdalsplattformen </a:t>
            </a:r>
            <a:br>
              <a:rPr lang="nb-NO" dirty="0"/>
            </a:br>
            <a:r>
              <a:rPr lang="nb-NO" dirty="0"/>
              <a:t>(regjeringsplattformen mellom AP og SP) blir ikke fulgt opp.</a:t>
            </a:r>
          </a:p>
          <a:p>
            <a:pPr>
              <a:buClrTx/>
            </a:pPr>
            <a:r>
              <a:rPr lang="nb-NO" dirty="0"/>
              <a:t>Det snakkes mye om dårlig kommune- og fylkesøkonomi.</a:t>
            </a:r>
          </a:p>
          <a:p>
            <a:pPr>
              <a:buClrTx/>
            </a:pPr>
            <a:r>
              <a:rPr lang="nb-NO" dirty="0"/>
              <a:t>Mange velferdstjenester (og rettigheter) er under press, dette kommer til å gå utover våre grupper…</a:t>
            </a:r>
          </a:p>
        </p:txBody>
      </p:sp>
    </p:spTree>
    <p:extLst>
      <p:ext uri="{BB962C8B-B14F-4D97-AF65-F5344CB8AC3E}">
        <p14:creationId xmlns:p14="http://schemas.microsoft.com/office/powerpoint/2010/main" val="238077924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F1F2A066-8AE3-4FF8-6B76-FE1D8ECFD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157" y="288036"/>
            <a:ext cx="6480810" cy="1800285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lassholder for innhold 7" descr="Et bilde som inneholder klær, person, utendørs, Menneskeansikt&#10;&#10;Automatisk generert beskrivelse">
            <a:extLst>
              <a:ext uri="{FF2B5EF4-FFF2-40B4-BE49-F238E27FC236}">
                <a16:creationId xmlns:a16="http://schemas.microsoft.com/office/drawing/2014/main" id="{AF5E71D0-BDFA-1CE2-B8F6-7147F92996B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9" r="7816"/>
          <a:stretch/>
        </p:blipFill>
        <p:spPr>
          <a:xfrm>
            <a:off x="1260157" y="2592324"/>
            <a:ext cx="6480810" cy="5472684"/>
          </a:xfrm>
          <a:noFill/>
        </p:spPr>
      </p:pic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71FC5A17-6AE9-D6A7-CE22-E2541C72323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2" r="1" b="13584"/>
          <a:stretch/>
        </p:blipFill>
        <p:spPr>
          <a:xfrm>
            <a:off x="8461058" y="1260157"/>
            <a:ext cx="6480810" cy="6610427"/>
          </a:xfrm>
          <a:noFill/>
        </p:spPr>
      </p:pic>
    </p:spTree>
    <p:extLst>
      <p:ext uri="{BB962C8B-B14F-4D97-AF65-F5344CB8AC3E}">
        <p14:creationId xmlns:p14="http://schemas.microsoft.com/office/powerpoint/2010/main" val="415808853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3AA9547C-1EBE-4D82-EABB-6278F01D8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157" y="288036"/>
            <a:ext cx="6480810" cy="1800285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chemeClr val="tx1"/>
                </a:solidFill>
              </a:rPr>
              <a:t>CPU-</a:t>
            </a:r>
            <a:r>
              <a:rPr lang="en-US" sz="6600" b="1" dirty="0" err="1">
                <a:solidFill>
                  <a:schemeClr val="tx1"/>
                </a:solidFill>
              </a:rPr>
              <a:t>lederne</a:t>
            </a:r>
            <a:endParaRPr lang="en-US" sz="6600" b="1" dirty="0">
              <a:solidFill>
                <a:schemeClr val="tx1"/>
              </a:solidFill>
            </a:endParaRPr>
          </a:p>
        </p:txBody>
      </p:sp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4A48E60E-DCD9-54DF-49A8-A85F6076AE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6" r="1" b="28868"/>
          <a:stretch/>
        </p:blipFill>
        <p:spPr>
          <a:xfrm>
            <a:off x="1260157" y="2592324"/>
            <a:ext cx="6480810" cy="5472684"/>
          </a:xfrm>
          <a:noFill/>
        </p:spPr>
      </p:pic>
      <p:pic>
        <p:nvPicPr>
          <p:cNvPr id="6" name="Plassholder for innhold 5" descr="Et bilde som inneholder klær, person, Menneskeansikt, innendørs&#10;&#10;Automatisk generert beskrivelse">
            <a:extLst>
              <a:ext uri="{FF2B5EF4-FFF2-40B4-BE49-F238E27FC236}">
                <a16:creationId xmlns:a16="http://schemas.microsoft.com/office/drawing/2014/main" id="{77E892F4-FCB5-3108-3088-2C5D58C50E2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0" r="30118" b="-1"/>
          <a:stretch/>
        </p:blipFill>
        <p:spPr>
          <a:xfrm>
            <a:off x="8461058" y="1260157"/>
            <a:ext cx="6480810" cy="6610427"/>
          </a:xfrm>
          <a:noFill/>
        </p:spPr>
      </p:pic>
    </p:spTree>
    <p:extLst>
      <p:ext uri="{BB962C8B-B14F-4D97-AF65-F5344CB8AC3E}">
        <p14:creationId xmlns:p14="http://schemas.microsoft.com/office/powerpoint/2010/main" val="104950564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bilde 3" descr="Et bilde som inneholder klær, person, smil, Menneskeansikt">
            <a:extLst>
              <a:ext uri="{FF2B5EF4-FFF2-40B4-BE49-F238E27FC236}">
                <a16:creationId xmlns:a16="http://schemas.microsoft.com/office/drawing/2014/main" id="{2633835E-7148-5219-4A58-83EAF41634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1" b="7861"/>
          <a:stretch/>
        </p:blipFill>
        <p:spPr>
          <a:xfrm>
            <a:off x="20" y="10"/>
            <a:ext cx="16254393" cy="9143990"/>
          </a:xfrm>
          <a:noFill/>
        </p:spPr>
      </p:pic>
    </p:spTree>
    <p:extLst>
      <p:ext uri="{BB962C8B-B14F-4D97-AF65-F5344CB8AC3E}">
        <p14:creationId xmlns:p14="http://schemas.microsoft.com/office/powerpoint/2010/main" val="146500823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823DC74-7265-7660-55DD-D2B4D19F0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5400" b="1" dirty="0">
                <a:solidFill>
                  <a:schemeClr val="tx1"/>
                </a:solidFill>
              </a:rPr>
              <a:t>Status på andre nettverk og grupper</a:t>
            </a:r>
            <a:endParaRPr lang="nb-NO" sz="540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92C91D6-4010-93CF-101F-6644E7D3252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b-NO" sz="2400" b="1" u="sng" dirty="0"/>
              <a:t>Tre etablerte nettverk</a:t>
            </a:r>
          </a:p>
          <a:p>
            <a:pPr marL="0" indent="0">
              <a:buNone/>
            </a:pPr>
            <a:r>
              <a:rPr lang="nb-NO" sz="2400" dirty="0"/>
              <a:t>Ungdomsnettverket (CPU) .</a:t>
            </a:r>
            <a:br>
              <a:rPr lang="nb-NO" sz="2400" dirty="0"/>
            </a:br>
            <a:r>
              <a:rPr lang="nb-NO" sz="2400" dirty="0"/>
              <a:t>Nettverket for småbarnsforeldre</a:t>
            </a:r>
            <a:br>
              <a:rPr lang="nb-NO" sz="2400" dirty="0"/>
            </a:br>
            <a:r>
              <a:rPr lang="nb-NO" sz="2400" dirty="0"/>
              <a:t>(inkludert nettverket for nye foreldre)</a:t>
            </a:r>
            <a:br>
              <a:rPr lang="nb-NO" sz="2400" dirty="0"/>
            </a:br>
            <a:r>
              <a:rPr lang="nb-NO" sz="2400" dirty="0"/>
              <a:t>Nettverket for voksne med lett grad av CP</a:t>
            </a:r>
          </a:p>
          <a:p>
            <a:pPr marL="0" indent="0">
              <a:buNone/>
            </a:pPr>
            <a:endParaRPr lang="nb-NO" sz="2400" b="1" u="sng" dirty="0"/>
          </a:p>
          <a:p>
            <a:pPr marL="0" indent="0">
              <a:buNone/>
            </a:pPr>
            <a:r>
              <a:rPr lang="nb-NO" sz="2400" b="1" u="sng" dirty="0"/>
              <a:t>Andre grupper</a:t>
            </a:r>
            <a:br>
              <a:rPr lang="nb-NO" sz="2400" b="1" u="sng" dirty="0"/>
            </a:br>
            <a:r>
              <a:rPr lang="nb-NO" sz="2400" dirty="0"/>
              <a:t>Seniorgrupper</a:t>
            </a:r>
            <a:br>
              <a:rPr lang="nb-NO" sz="2400" dirty="0"/>
            </a:br>
            <a:r>
              <a:rPr lang="nb-NO" sz="2400" dirty="0"/>
              <a:t>Foreldre til tenåringer med alvorlig grad av CP</a:t>
            </a:r>
            <a:br>
              <a:rPr lang="nb-NO" sz="2400" dirty="0"/>
            </a:br>
            <a:endParaRPr lang="nb-NO" sz="2400" dirty="0"/>
          </a:p>
          <a:p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BB04F40-9124-5CFA-140B-500B967F873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>
              <a:buClrTx/>
            </a:pPr>
            <a:r>
              <a:rPr lang="nb-NO" sz="2400" dirty="0"/>
              <a:t>Landsmøtet i 2022 vedtok retningslinjer for etablering og oppfølging av nettverk</a:t>
            </a:r>
          </a:p>
          <a:p>
            <a:pPr>
              <a:buClrTx/>
            </a:pPr>
            <a:r>
              <a:rPr lang="nb-NO" sz="2400" dirty="0"/>
              <a:t>Målet med nettverkene er å skape mer aktivitet, få flere til å føle tilhørighet til foreningen, få innspill til viktige saker.</a:t>
            </a:r>
          </a:p>
          <a:p>
            <a:pPr>
              <a:buClrTx/>
            </a:pPr>
            <a:r>
              <a:rPr lang="nb-NO" sz="2400" dirty="0"/>
              <a:t>Sentralstyret har det formelle ansvaret for etablering og oppfølging av nettverk. Sentralstyret har det økonomiske ansvaret</a:t>
            </a:r>
          </a:p>
          <a:p>
            <a:pPr>
              <a:buClrTx/>
            </a:pPr>
            <a:endParaRPr lang="nb-NO" sz="2400" dirty="0"/>
          </a:p>
          <a:p>
            <a:pPr marL="0" indent="0">
              <a:buClrTx/>
              <a:buNone/>
            </a:pPr>
            <a:r>
              <a:rPr lang="nb-NO" sz="2800" b="1" dirty="0"/>
              <a:t>2024</a:t>
            </a:r>
          </a:p>
          <a:p>
            <a:r>
              <a:rPr lang="nb-NO" sz="2800" dirty="0"/>
              <a:t>Har vi lykkes?</a:t>
            </a:r>
          </a:p>
          <a:p>
            <a:r>
              <a:rPr lang="nb-NO" sz="2800" dirty="0"/>
              <a:t>Hva er status i fylkene?</a:t>
            </a:r>
          </a:p>
          <a:p>
            <a:r>
              <a:rPr lang="nb-NO" sz="2800" dirty="0"/>
              <a:t>Vanskelig uten budsjett…</a:t>
            </a:r>
            <a:br>
              <a:rPr lang="nb-NO" sz="2800" dirty="0"/>
            </a:br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81794100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6D14E5-A25E-D169-FEF7-39213D41F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B242403-B105-5B3B-383E-14398153D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6000" b="1" dirty="0">
                <a:solidFill>
                  <a:schemeClr val="tx1"/>
                </a:solidFill>
              </a:rPr>
              <a:t>Digitale møter – en felles plan i 2025?</a:t>
            </a:r>
            <a:endParaRPr lang="nb-NO" sz="6000" b="1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AC1505B-1B4F-3A36-BFA7-CEE8FEF6210D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pPr>
              <a:buClrTx/>
            </a:pPr>
            <a:endParaRPr lang="nb-NO" dirty="0"/>
          </a:p>
          <a:p>
            <a:pPr>
              <a:buClrTx/>
            </a:pPr>
            <a:r>
              <a:rPr lang="nb-NO" b="1" dirty="0"/>
              <a:t>Forslag til arbeidsplanen for 2025:</a:t>
            </a:r>
          </a:p>
          <a:p>
            <a:pPr marL="0" indent="0">
              <a:buClrTx/>
              <a:buNone/>
            </a:pPr>
            <a:r>
              <a:rPr lang="nb-NO" dirty="0"/>
              <a:t>Lage en fellesårsplan/</a:t>
            </a:r>
            <a:r>
              <a:rPr lang="nb-NO" dirty="0" err="1"/>
              <a:t>årshjul</a:t>
            </a:r>
            <a:r>
              <a:rPr lang="nb-NO" dirty="0"/>
              <a:t> – der vi setter opp en plan for digitale møter i 2025 (november 2024)</a:t>
            </a:r>
          </a:p>
          <a:p>
            <a:pPr marL="0" indent="0">
              <a:buClrTx/>
              <a:buNone/>
            </a:pPr>
            <a:br>
              <a:rPr lang="nb-NO" dirty="0"/>
            </a:br>
            <a:r>
              <a:rPr lang="nb-NO" dirty="0"/>
              <a:t>- Lunsjprat og kveldsprat med Helle (faglige møter)</a:t>
            </a:r>
          </a:p>
          <a:p>
            <a:pPr marL="0" indent="0">
              <a:buClrTx/>
              <a:buNone/>
            </a:pPr>
            <a:r>
              <a:rPr lang="nb-NO" dirty="0"/>
              <a:t>- Kveldsmøter i regi av nettverkene (hovedsakelig ledet av likepersoner)</a:t>
            </a:r>
          </a:p>
        </p:txBody>
      </p:sp>
    </p:spTree>
    <p:extLst>
      <p:ext uri="{BB962C8B-B14F-4D97-AF65-F5344CB8AC3E}">
        <p14:creationId xmlns:p14="http://schemas.microsoft.com/office/powerpoint/2010/main" val="411687466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A83693-BBC4-174C-9727-55713A264B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3311E5D-8764-C39B-F2D8-B6FBF07737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sz="6600" dirty="0"/>
              <a:t>Informasjonsarbeid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FB87661-E197-0D6A-F85A-8367CA27D0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nb-NO" dirty="0"/>
              <a:t>- Prioriteringer for 2025</a:t>
            </a:r>
            <a:br>
              <a:rPr lang="nb-NO" dirty="0"/>
            </a:br>
            <a:r>
              <a:rPr lang="nb-NO" dirty="0"/>
              <a:t>- Ny kommunikasjonsveileder</a:t>
            </a:r>
            <a:br>
              <a:rPr lang="nb-NO" dirty="0"/>
            </a:br>
            <a:r>
              <a:rPr lang="nb-NO" dirty="0"/>
              <a:t>- Status på informasjonsarbeidet i fylkene</a:t>
            </a:r>
            <a:br>
              <a:rPr lang="nb-NO" dirty="0"/>
            </a:b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13E1450-F7C4-91D1-AE0D-C18CD873CD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nb-NO" dirty="0"/>
              <a:t>V/Charlotte m/flere</a:t>
            </a:r>
          </a:p>
        </p:txBody>
      </p:sp>
    </p:spTree>
    <p:extLst>
      <p:ext uri="{BB962C8B-B14F-4D97-AF65-F5344CB8AC3E}">
        <p14:creationId xmlns:p14="http://schemas.microsoft.com/office/powerpoint/2010/main" val="375769302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A83693-BBC4-174C-9727-55713A264B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3311E5D-8764-C39B-F2D8-B6FBF07737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sz="6600" dirty="0"/>
              <a:t>Informasjonsarbeid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FB87661-E197-0D6A-F85A-8367CA27D0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b-NO" sz="2400" dirty="0"/>
              <a:t>- Prioriteringer for 2025</a:t>
            </a:r>
            <a:br>
              <a:rPr lang="nb-NO" sz="2400" dirty="0"/>
            </a:br>
            <a:r>
              <a:rPr lang="nb-NO" sz="2400" dirty="0"/>
              <a:t>- Ny kommunikasjonsveileder</a:t>
            </a:r>
            <a:br>
              <a:rPr lang="nb-NO" sz="2400" dirty="0"/>
            </a:br>
            <a:r>
              <a:rPr lang="nb-NO" sz="2400" dirty="0"/>
              <a:t>- Status på informasjonsarbeidet i fylkene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13E1450-F7C4-91D1-AE0D-C18CD873CD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nb-NO" dirty="0"/>
              <a:t>V/Charlotte m/flere</a:t>
            </a:r>
          </a:p>
        </p:txBody>
      </p:sp>
    </p:spTree>
    <p:extLst>
      <p:ext uri="{BB962C8B-B14F-4D97-AF65-F5344CB8AC3E}">
        <p14:creationId xmlns:p14="http://schemas.microsoft.com/office/powerpoint/2010/main" val="247241395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935F56D-0343-686A-1EB8-41EAC1552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6000" b="1" dirty="0">
                <a:solidFill>
                  <a:schemeClr val="tx1"/>
                </a:solidFill>
              </a:rPr>
              <a:t>Prioriteringer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47121A8-AF87-1870-BCB3-4AC07E85FB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Tx/>
            </a:pPr>
            <a:r>
              <a:rPr lang="nb-NO" sz="2800" dirty="0"/>
              <a:t>Utvikle en kommunikasjonsveileder</a:t>
            </a:r>
          </a:p>
          <a:p>
            <a:pPr>
              <a:buClrTx/>
            </a:pPr>
            <a:r>
              <a:rPr lang="nb-NO" sz="2800" dirty="0"/>
              <a:t>Gi medlemmene mulighet til å få CP-bladet digitalt</a:t>
            </a:r>
          </a:p>
          <a:p>
            <a:pPr>
              <a:buClrTx/>
            </a:pPr>
            <a:r>
              <a:rPr lang="nb-NO" sz="2800" dirty="0"/>
              <a:t>Arbeide med universell utforming av innhold i alle kanaler</a:t>
            </a:r>
          </a:p>
          <a:p>
            <a:pPr>
              <a:buClr>
                <a:schemeClr val="tx1"/>
              </a:buClr>
            </a:pPr>
            <a:r>
              <a:rPr lang="nb-NO" sz="2800" dirty="0"/>
              <a:t>Styrke tilstedeværelsen vår i eksisterende kanaler på sosiale medier</a:t>
            </a:r>
          </a:p>
          <a:p>
            <a:pPr>
              <a:buClr>
                <a:schemeClr val="tx1"/>
              </a:buClr>
            </a:pPr>
            <a:r>
              <a:rPr lang="nb-NO" sz="2800" dirty="0"/>
              <a:t>Fylkeslagenes tilstedeværelse på nettside og sosiale medier</a:t>
            </a:r>
          </a:p>
          <a:p>
            <a:pPr>
              <a:buClr>
                <a:schemeClr val="tx1"/>
              </a:buClr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3938854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AECC8C-6D8E-93C3-C008-54FD18C7F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6000" b="1" dirty="0">
                <a:solidFill>
                  <a:schemeClr val="tx1"/>
                </a:solidFill>
              </a:rPr>
              <a:t>Kommunikasjonsveileder – hva vil det si?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DAA7491-2219-216C-5E68-B7AA233B62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Tx/>
            </a:pPr>
            <a:r>
              <a:rPr lang="nb-NO" sz="28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 nyttig </a:t>
            </a:r>
            <a:r>
              <a:rPr lang="nb-NO" sz="28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verktøy for å nå ulike mål på en mer systematisk og effektiv måte</a:t>
            </a:r>
            <a:endParaRPr lang="nb-NO" sz="2800" dirty="0"/>
          </a:p>
          <a:p>
            <a:pPr>
              <a:buClrTx/>
            </a:pPr>
            <a:r>
              <a:rPr lang="nb-NO" sz="28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Kan s</a:t>
            </a:r>
            <a:r>
              <a:rPr lang="nb-NO" sz="28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tyrke CP-foreningens synlighet, engasjement og effektivitet</a:t>
            </a:r>
          </a:p>
          <a:p>
            <a:pPr>
              <a:buClrTx/>
            </a:pPr>
            <a:r>
              <a:rPr lang="nb-NO" sz="28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Sikre at budskapet som formidles er tydelig og konsistent, og at det er i tråd med våre verdier. Dette bidrar igjen til å sikre troverdighet og opprettholde et godt omdømme. </a:t>
            </a:r>
            <a:br>
              <a:rPr lang="nb-NO" sz="28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b-NO" sz="2800" dirty="0">
              <a:solidFill>
                <a:srgbClr val="00000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Tx/>
            </a:pPr>
            <a:r>
              <a:rPr lang="nb-NO" sz="2800" b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Gjennom økt synlighet og mer strategisk kommunikasjon, vil vi også kunne nå og engasjere flere medlemmer, givere og andre støttespillere. </a:t>
            </a:r>
          </a:p>
        </p:txBody>
      </p:sp>
    </p:spTree>
    <p:extLst>
      <p:ext uri="{BB962C8B-B14F-4D97-AF65-F5344CB8AC3E}">
        <p14:creationId xmlns:p14="http://schemas.microsoft.com/office/powerpoint/2010/main" val="103972020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A4A86E7-596F-ECAF-1A4C-1F9D00B6F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6000" b="1" dirty="0">
                <a:solidFill>
                  <a:schemeClr val="tx1"/>
                </a:solidFill>
              </a:rPr>
              <a:t>Hva kan en slik veileder si noe om?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D035BE8-FC2E-36E3-D6D0-BD69DBAC4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06000"/>
              </a:lnSpc>
              <a:spcAft>
                <a:spcPts val="800"/>
              </a:spcAft>
              <a:buClrTx/>
            </a:pPr>
            <a:r>
              <a:rPr lang="nb-NO" sz="3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Overordnet kommunikasjon og mål</a:t>
            </a:r>
          </a:p>
          <a:p>
            <a:pPr>
              <a:lnSpc>
                <a:spcPct val="106000"/>
              </a:lnSpc>
              <a:spcAft>
                <a:spcPts val="800"/>
              </a:spcAft>
              <a:buClrTx/>
            </a:pPr>
            <a:r>
              <a:rPr lang="nb-NO" sz="3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Retningslinjer for språk og tone</a:t>
            </a:r>
          </a:p>
          <a:p>
            <a:pPr>
              <a:lnSpc>
                <a:spcPct val="106000"/>
              </a:lnSpc>
              <a:spcAft>
                <a:spcPts val="800"/>
              </a:spcAft>
              <a:buClrTx/>
            </a:pPr>
            <a:r>
              <a:rPr lang="nb-NO" sz="3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Visuell identitet</a:t>
            </a:r>
            <a:endParaRPr lang="nb-NO" sz="30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  <a:buClrTx/>
            </a:pPr>
            <a:r>
              <a:rPr lang="nb-NO" sz="3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Kommunikasjon på tvers av kanaler</a:t>
            </a:r>
            <a:endParaRPr lang="nb-NO" sz="30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  <a:buClrTx/>
            </a:pPr>
            <a:r>
              <a:rPr lang="nb-NO" sz="3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Råd til fylkeslag</a:t>
            </a:r>
            <a:endParaRPr lang="nb-NO" sz="30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  <a:buClrTx/>
            </a:pPr>
            <a:r>
              <a:rPr lang="nb-NO" sz="3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Krisekommunikasjon</a:t>
            </a:r>
            <a:endParaRPr lang="nb-NO" sz="30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  <a:buClrTx/>
            </a:pPr>
            <a:r>
              <a:rPr lang="nb-NO" sz="3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Innholdsproduksjon</a:t>
            </a:r>
            <a:endParaRPr lang="nb-NO" sz="30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  <a:buClrTx/>
            </a:pPr>
            <a:r>
              <a:rPr lang="nb-NO" sz="3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Måling og evaluering</a:t>
            </a:r>
          </a:p>
          <a:p>
            <a:pPr>
              <a:buClrTx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78935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77BFFB-598F-D1B2-03CF-29D476A42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59C85D3-509E-C4F7-84D5-6E62DC4C8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6000" b="1" dirty="0">
                <a:solidFill>
                  <a:schemeClr val="tx1"/>
                </a:solidFill>
              </a:rPr>
              <a:t>Kommunal- og forvaltning</a:t>
            </a:r>
            <a:endParaRPr lang="nb-NO" sz="6000" b="1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FB3444D-54AB-FEF3-05AB-E0BEA30307CA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pPr>
              <a:buClrTx/>
            </a:pPr>
            <a:r>
              <a:rPr lang="nb-NO" sz="3200" dirty="0"/>
              <a:t>Vi deler bekymringen over dårlig kommuneøkonomi.</a:t>
            </a:r>
          </a:p>
          <a:p>
            <a:pPr>
              <a:buClrTx/>
            </a:pPr>
            <a:r>
              <a:rPr lang="nb-NO" sz="3200" dirty="0"/>
              <a:t>En økning på 6,6 milliarder er for lite, da kommunene ser ut til å gå med 10 milliarder underskudd i 2024..</a:t>
            </a:r>
          </a:p>
          <a:p>
            <a:pPr>
              <a:buClrTx/>
            </a:pPr>
            <a:r>
              <a:rPr lang="nb-NO" sz="3200" dirty="0"/>
              <a:t>Regjeringen foreslår </a:t>
            </a:r>
            <a:r>
              <a:rPr lang="nb-NO" sz="3200" u="sng" dirty="0"/>
              <a:t>å øke </a:t>
            </a:r>
            <a:r>
              <a:rPr lang="nb-NO" sz="3200" dirty="0"/>
              <a:t>innslagspunktet for ressurskrevende tjenester. Grensen for hvor mye tjenester en bruker må koste kommunen, før staten går inn i spleiselaget, må ned.</a:t>
            </a:r>
          </a:p>
          <a:p>
            <a:pPr>
              <a:buClrTx/>
            </a:pPr>
            <a:r>
              <a:rPr lang="nb-NO" sz="3200" dirty="0"/>
              <a:t>Husbankstøtteordningene må styrkes. Vi ser allerede en forskyvning oppover inntekt når det gjelder mottakere av startlån. Færre får utbetalt etableringstilskudd.</a:t>
            </a:r>
          </a:p>
          <a:p>
            <a:pPr>
              <a:buClrTx/>
            </a:pPr>
            <a:r>
              <a:rPr lang="nb-NO" sz="3200" dirty="0"/>
              <a:t>Flere uføre burde vært kvalifisert for bostøtte. </a:t>
            </a:r>
          </a:p>
          <a:p>
            <a:pPr>
              <a:buClrTx/>
            </a:pPr>
            <a:endParaRPr lang="nb-NO" sz="3200" dirty="0"/>
          </a:p>
          <a:p>
            <a:pPr>
              <a:buClrTx/>
            </a:pPr>
            <a:endParaRPr lang="nb-NO" dirty="0"/>
          </a:p>
          <a:p>
            <a:pPr>
              <a:buClrTx/>
            </a:pPr>
            <a:endParaRPr lang="nb-NO" dirty="0"/>
          </a:p>
          <a:p>
            <a:pPr marL="0" indent="0">
              <a:buClrTx/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7720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85DAF2-57E2-3E36-EA7A-DE0057970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6000" b="1" dirty="0">
                <a:solidFill>
                  <a:schemeClr val="tx1"/>
                </a:solidFill>
              </a:rPr>
              <a:t>CP-bladet til neste år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BB96804-F137-1AF7-764A-2CB0B4EC90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ClrTx/>
            </a:pPr>
            <a:r>
              <a:rPr lang="nb-NO" sz="2800" dirty="0"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nb-NO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ire fysiske utgaver i året, ett av dem bør vurderes å være et temanummer knyttet til interessepolitiske prioriteringer </a:t>
            </a:r>
            <a:endParaRPr lang="nb-NO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ClrTx/>
            </a:pPr>
            <a:r>
              <a:rPr lang="nb-NO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Sakene skal generelt ha god variasjon og representere bredt</a:t>
            </a:r>
            <a:endParaRPr lang="nb-NO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ClrTx/>
            </a:pPr>
            <a:r>
              <a:rPr lang="nb-NO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Alle utgavene skal inneholde artikler om vårt interessepolitiske arbeid, leserbrev, ulike medlemstilbud, fagartikler, intervju med medlemme</a:t>
            </a:r>
            <a:r>
              <a:rPr lang="nb-NO" sz="2800" dirty="0">
                <a:ea typeface="Calibri" panose="020F0502020204030204" pitchFamily="34" charset="0"/>
                <a:cs typeface="Times New Roman" panose="02020603050405020304" pitchFamily="18" charset="0"/>
              </a:rPr>
              <a:t>r og fylkessaker</a:t>
            </a:r>
          </a:p>
          <a:p>
            <a:pPr>
              <a:lnSpc>
                <a:spcPct val="107000"/>
              </a:lnSpc>
              <a:spcAft>
                <a:spcPts val="800"/>
              </a:spcAft>
              <a:buClrTx/>
            </a:pPr>
            <a:r>
              <a:rPr lang="nb-NO" sz="2800" dirty="0"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nb-NO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tforske muligheten for å gi de medlemmene som ønsker det en digital utgave av CP-bladet</a:t>
            </a:r>
            <a:br>
              <a:rPr lang="nb-NO" sz="32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b-NO" sz="3200" dirty="0"/>
          </a:p>
        </p:txBody>
      </p:sp>
    </p:spTree>
    <p:extLst>
      <p:ext uri="{BB962C8B-B14F-4D97-AF65-F5344CB8AC3E}">
        <p14:creationId xmlns:p14="http://schemas.microsoft.com/office/powerpoint/2010/main" val="42972958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5E9BE91-C00D-BD5B-DDB9-EAF5C44DF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6000" b="1" dirty="0">
                <a:solidFill>
                  <a:schemeClr val="tx1"/>
                </a:solidFill>
              </a:rPr>
              <a:t>Universelt utformet innhold – hvordan jobber vi med det?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6AA7208-DAC8-1361-8893-EB860761E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spcAft>
                <a:spcPts val="800"/>
              </a:spcAft>
              <a:buClrTx/>
            </a:pPr>
            <a:r>
              <a:rPr lang="nb-NO" sz="96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Alt-tekst på alle bilder – beskrivelse av bilder for skjermlesere</a:t>
            </a:r>
          </a:p>
          <a:p>
            <a:pPr>
              <a:lnSpc>
                <a:spcPct val="120000"/>
              </a:lnSpc>
              <a:spcAft>
                <a:spcPts val="800"/>
              </a:spcAft>
              <a:buClrTx/>
            </a:pPr>
            <a:r>
              <a:rPr lang="nb-NO" sz="9600" dirty="0">
                <a:ea typeface="Aptos" panose="020B0004020202020204" pitchFamily="34" charset="0"/>
                <a:cs typeface="Times New Roman" panose="02020603050405020304" pitchFamily="18" charset="0"/>
              </a:rPr>
              <a:t>T</a:t>
            </a:r>
            <a:r>
              <a:rPr lang="nb-NO" sz="96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ydelige kontraster for lesbarhet</a:t>
            </a:r>
          </a:p>
          <a:p>
            <a:pPr>
              <a:lnSpc>
                <a:spcPct val="120000"/>
              </a:lnSpc>
              <a:spcAft>
                <a:spcPts val="800"/>
              </a:spcAft>
              <a:buClrTx/>
            </a:pPr>
            <a:r>
              <a:rPr lang="nb-NO" sz="96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Overskriftstruktur, tydelige knapper og </a:t>
            </a:r>
            <a:r>
              <a:rPr lang="nb-NO" sz="9600" dirty="0">
                <a:ea typeface="Aptos" panose="020B0004020202020204" pitchFamily="34" charset="0"/>
                <a:cs typeface="Times New Roman" panose="02020603050405020304" pitchFamily="18" charset="0"/>
              </a:rPr>
              <a:t>enkel meny </a:t>
            </a:r>
            <a:r>
              <a:rPr lang="nb-NO" sz="96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</a:t>
            </a:r>
            <a:r>
              <a:rPr lang="nb-NO" sz="9600" dirty="0">
                <a:ea typeface="Aptos" panose="020B0004020202020204" pitchFamily="34" charset="0"/>
                <a:cs typeface="Times New Roman" panose="02020603050405020304" pitchFamily="18" charset="0"/>
              </a:rPr>
              <a:t>å nettsiden for enklere navigasjon</a:t>
            </a:r>
          </a:p>
          <a:p>
            <a:pPr>
              <a:lnSpc>
                <a:spcPct val="120000"/>
              </a:lnSpc>
              <a:spcAft>
                <a:spcPts val="800"/>
              </a:spcAft>
              <a:buClrTx/>
            </a:pPr>
            <a:r>
              <a:rPr lang="nb-NO" sz="96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Bruke klart og forståelig språk</a:t>
            </a:r>
          </a:p>
          <a:p>
            <a:pPr>
              <a:lnSpc>
                <a:spcPct val="120000"/>
              </a:lnSpc>
              <a:spcAft>
                <a:spcPts val="800"/>
              </a:spcAft>
              <a:buClrTx/>
            </a:pPr>
            <a:r>
              <a:rPr lang="nb-NO" sz="96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Gi lenker tydelig navn</a:t>
            </a:r>
          </a:p>
          <a:p>
            <a:pPr>
              <a:lnSpc>
                <a:spcPct val="120000"/>
              </a:lnSpc>
              <a:spcAft>
                <a:spcPts val="800"/>
              </a:spcAft>
              <a:buClrTx/>
            </a:pPr>
            <a:r>
              <a:rPr lang="nb-NO" sz="96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Videoer skal tekstes og lydfiler skal ha et tekstlig alternativ</a:t>
            </a:r>
          </a:p>
          <a:p>
            <a:pPr>
              <a:lnSpc>
                <a:spcPct val="120000"/>
              </a:lnSpc>
              <a:spcAft>
                <a:spcPts val="800"/>
              </a:spcAft>
              <a:buClrTx/>
            </a:pPr>
            <a:r>
              <a:rPr lang="nb-NO" sz="96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Unngå tekst i bilder</a:t>
            </a:r>
          </a:p>
          <a:p>
            <a:pPr>
              <a:lnSpc>
                <a:spcPct val="120000"/>
              </a:lnSpc>
              <a:spcAft>
                <a:spcPts val="800"/>
              </a:spcAft>
              <a:buClrTx/>
            </a:pPr>
            <a:r>
              <a:rPr lang="nb-NO" sz="9600" b="1" dirty="0">
                <a:ea typeface="Aptos" panose="020B0004020202020204" pitchFamily="34" charset="0"/>
                <a:cs typeface="Times New Roman" panose="02020603050405020304" pitchFamily="18" charset="0"/>
              </a:rPr>
              <a:t>Sikrer lik tilgang på informasjon og lik mulighet til å bruke digitale løsninger uansett livssituasjon</a:t>
            </a:r>
            <a:endParaRPr lang="nb-NO" sz="9600" b="1" i="0" dirty="0">
              <a:solidFill>
                <a:srgbClr val="1E2B3C"/>
              </a:solidFill>
              <a:effectLst/>
              <a:latin typeface="Inter"/>
            </a:endParaRPr>
          </a:p>
          <a:p>
            <a:pPr marL="0" indent="0">
              <a:lnSpc>
                <a:spcPct val="120000"/>
              </a:lnSpc>
              <a:spcAft>
                <a:spcPts val="800"/>
              </a:spcAft>
              <a:buClrTx/>
              <a:buNone/>
            </a:pPr>
            <a:endParaRPr lang="nb-NO" sz="35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800"/>
              </a:spcAft>
              <a:buClrTx/>
            </a:pPr>
            <a:endParaRPr lang="nb-NO" sz="3500" dirty="0"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81038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5423802-EB39-F7C3-4D79-A7D3BA728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6000" b="1" dirty="0">
                <a:solidFill>
                  <a:schemeClr val="tx1"/>
                </a:solidFill>
              </a:rPr>
              <a:t>Tilstedeværelse i sosiale medier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CED3A84-6361-36F4-9DB2-9D0C980856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ClrTx/>
            </a:pPr>
            <a:r>
              <a:rPr lang="nb-NO" sz="3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nb-NO" sz="3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iktig for å nå både medlemmer og andre interesserte!</a:t>
            </a:r>
          </a:p>
          <a:p>
            <a:pPr>
              <a:lnSpc>
                <a:spcPct val="107000"/>
              </a:lnSpc>
              <a:spcAft>
                <a:spcPts val="800"/>
              </a:spcAft>
              <a:buClrTx/>
            </a:pPr>
            <a:r>
              <a:rPr lang="nb-NO" sz="3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Holde oss oppdatert på Facebook og Instagrams utvikling og styrke vår tilstedeværelse i disse kanalene</a:t>
            </a:r>
          </a:p>
          <a:p>
            <a:pPr>
              <a:lnSpc>
                <a:spcPct val="107000"/>
              </a:lnSpc>
              <a:spcAft>
                <a:spcPts val="800"/>
              </a:spcAft>
              <a:buClrTx/>
            </a:pPr>
            <a:r>
              <a:rPr lang="nb-NO" sz="3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Vi jobber strategisk med å utvide rekkevidden og nå flere, både nye og gamle </a:t>
            </a:r>
            <a:r>
              <a:rPr lang="nb-NO" sz="3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følgere</a:t>
            </a:r>
            <a:r>
              <a:rPr lang="nb-NO" sz="3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etter at vi opprettet ny Facebook-side i vår</a:t>
            </a:r>
          </a:p>
          <a:p>
            <a:pPr>
              <a:lnSpc>
                <a:spcPct val="107000"/>
              </a:lnSpc>
              <a:spcAft>
                <a:spcPts val="800"/>
              </a:spcAft>
              <a:buClrTx/>
            </a:pPr>
            <a:r>
              <a:rPr lang="nb-NO" sz="3000" dirty="0"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nb-NO" sz="3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ortsette arbeidet med å lage aktuelt innhold av god kvalitet, publisere jevnlig og sikre god variasjon i sakene som publiseres. Vi ønsker å belyse alle våre arbeidsområder</a:t>
            </a:r>
          </a:p>
          <a:p>
            <a:pPr>
              <a:lnSpc>
                <a:spcPct val="107000"/>
              </a:lnSpc>
              <a:spcAft>
                <a:spcPts val="800"/>
              </a:spcAft>
              <a:buClrTx/>
            </a:pPr>
            <a:r>
              <a:rPr lang="nb-NO" sz="3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Helt sentralt i dette arbeidet er et fokus på personer med CP og deres pårørende. Brukerstemmen er derfor avgjørende for å nå disse målene</a:t>
            </a:r>
            <a:br>
              <a:rPr lang="nb-NO" sz="18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Tx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4361818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6D4B2-1F65-A140-5BC7-70CD7BEAD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42C3C49-0FB1-CF7B-A7A1-902AB0937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6000" b="1" dirty="0">
                <a:solidFill>
                  <a:schemeClr val="tx1"/>
                </a:solidFill>
              </a:rPr>
              <a:t>Informasjonsarbeid i fylkene </a:t>
            </a:r>
            <a:br>
              <a:rPr lang="nb-NO" sz="6000" b="1" dirty="0">
                <a:solidFill>
                  <a:schemeClr val="tx1"/>
                </a:solidFill>
              </a:rPr>
            </a:br>
            <a:r>
              <a:rPr lang="nb-NO" sz="6000" b="1" dirty="0">
                <a:solidFill>
                  <a:schemeClr val="tx1"/>
                </a:solidFill>
              </a:rPr>
              <a:t>– status og erfaringsdeling</a:t>
            </a:r>
            <a:endParaRPr lang="nb-NO" sz="6000" b="1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31DB287-5E4E-B1CC-6868-7BA37E0C5A75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pPr marL="0" indent="0">
              <a:buClrTx/>
              <a:buNone/>
            </a:pPr>
            <a:endParaRPr lang="nb-NO" sz="3200" dirty="0"/>
          </a:p>
          <a:p>
            <a:pPr>
              <a:buClrTx/>
            </a:pPr>
            <a:r>
              <a:rPr lang="nb-NO" sz="3200" dirty="0"/>
              <a:t>Status på nettansvarlige i fylkene og opplæring</a:t>
            </a:r>
          </a:p>
          <a:p>
            <a:pPr>
              <a:buClrTx/>
            </a:pPr>
            <a:r>
              <a:rPr lang="nb-NO" sz="3200" dirty="0"/>
              <a:t>Lokal nettside (muligheten til å legge inn/oppdatere informasjon om faste arrangementer) </a:t>
            </a:r>
          </a:p>
          <a:p>
            <a:pPr>
              <a:buClrTx/>
            </a:pPr>
            <a:r>
              <a:rPr lang="nb-NO" sz="3200" dirty="0"/>
              <a:t>Legge inn arrangementer i arrangementskalender </a:t>
            </a:r>
            <a:br>
              <a:rPr lang="nb-NO" sz="3200" dirty="0"/>
            </a:br>
            <a:r>
              <a:rPr lang="nb-NO" sz="3200" dirty="0"/>
              <a:t>(tenke også visuelt)</a:t>
            </a:r>
          </a:p>
          <a:p>
            <a:pPr>
              <a:buClrTx/>
            </a:pPr>
            <a:r>
              <a:rPr lang="nb-NO" sz="3200" dirty="0"/>
              <a:t>Status på lokale Facebook-sider (og tilganger)</a:t>
            </a:r>
          </a:p>
          <a:p>
            <a:pPr>
              <a:buClrTx/>
            </a:pPr>
            <a:r>
              <a:rPr lang="nb-NO" sz="3200" dirty="0"/>
              <a:t>Erfaringer med andre sosiale medier?</a:t>
            </a:r>
          </a:p>
        </p:txBody>
      </p:sp>
    </p:spTree>
    <p:extLst>
      <p:ext uri="{BB962C8B-B14F-4D97-AF65-F5344CB8AC3E}">
        <p14:creationId xmlns:p14="http://schemas.microsoft.com/office/powerpoint/2010/main" val="248224852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sz="6600" dirty="0"/>
              <a:t>Fylkeslagene i fokus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/>
              <a:t>v/Kristin </a:t>
            </a:r>
          </a:p>
        </p:txBody>
      </p:sp>
    </p:spTree>
    <p:extLst>
      <p:ext uri="{BB962C8B-B14F-4D97-AF65-F5344CB8AC3E}">
        <p14:creationId xmlns:p14="http://schemas.microsoft.com/office/powerpoint/2010/main" val="7220156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60545A-E6C7-ECEC-8605-4BB4D5264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2467D52-C1EF-CFAF-B8E3-6B199F6B2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6000" b="1" dirty="0">
                <a:solidFill>
                  <a:schemeClr val="tx1"/>
                </a:solidFill>
              </a:rPr>
              <a:t>Utfordringer/spørsmål til diskusjon</a:t>
            </a:r>
            <a:endParaRPr lang="nb-NO" sz="6000" b="1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0525913-10BB-5B35-FE1C-CAB140354A5E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>
            <a:normAutofit lnSpcReduction="10000"/>
          </a:bodyPr>
          <a:lstStyle/>
          <a:p>
            <a:pPr>
              <a:buClrTx/>
            </a:pPr>
            <a:r>
              <a:rPr lang="nb-NO" dirty="0"/>
              <a:t>I hvilken grad lykkes fylkene å få til gode aktiviteter? </a:t>
            </a:r>
            <a:br>
              <a:rPr lang="nb-NO" dirty="0"/>
            </a:br>
            <a:r>
              <a:rPr lang="nb-NO" dirty="0"/>
              <a:t>Kan vi bli flinkere til å nå ut til flere medlemsgrupper?</a:t>
            </a:r>
          </a:p>
          <a:p>
            <a:pPr>
              <a:buClrTx/>
            </a:pPr>
            <a:r>
              <a:rPr lang="nb-NO" dirty="0"/>
              <a:t>I hvilken grad lykkes vi med å samarbeide på tvers av fylkene? </a:t>
            </a:r>
            <a:br>
              <a:rPr lang="nb-NO" dirty="0"/>
            </a:br>
            <a:r>
              <a:rPr lang="nb-NO" dirty="0"/>
              <a:t>Bør vi gjøre mer av det?</a:t>
            </a:r>
          </a:p>
          <a:p>
            <a:pPr>
              <a:buClrTx/>
            </a:pPr>
            <a:r>
              <a:rPr lang="nb-NO" dirty="0"/>
              <a:t>I hvilken grad lykkes vi med å rekruttere nye og aktive tillitsvalgte?</a:t>
            </a:r>
            <a:br>
              <a:rPr lang="nb-NO" dirty="0"/>
            </a:br>
            <a:r>
              <a:rPr lang="nb-NO" dirty="0"/>
              <a:t>(Gode erfaringer deles gjerne)</a:t>
            </a:r>
          </a:p>
          <a:p>
            <a:pPr>
              <a:buClrTx/>
            </a:pPr>
            <a:r>
              <a:rPr lang="nb-NO" dirty="0"/>
              <a:t>Hvordan kan sentralstyret/sekretariatet legge bedre til rette?</a:t>
            </a:r>
            <a:br>
              <a:rPr lang="nb-NO" dirty="0"/>
            </a:br>
            <a:r>
              <a:rPr lang="nb-NO" dirty="0"/>
              <a:t>Hva slags type oppfølging savner dere? Eller opplæring?</a:t>
            </a:r>
          </a:p>
          <a:p>
            <a:pPr>
              <a:buClrTx/>
            </a:pPr>
            <a:r>
              <a:rPr lang="nb-NO" dirty="0"/>
              <a:t>I hvilken grad er dere fornøyd med dagens møtestruktur </a:t>
            </a:r>
            <a:br>
              <a:rPr lang="nb-NO" dirty="0"/>
            </a:br>
            <a:r>
              <a:rPr lang="nb-NO" dirty="0"/>
              <a:t>(</a:t>
            </a:r>
            <a:r>
              <a:rPr lang="nb-NO" dirty="0" err="1"/>
              <a:t>kvartalsvise</a:t>
            </a:r>
            <a:r>
              <a:rPr lang="nb-NO" dirty="0"/>
              <a:t> møter/årlig fylkesledersamling?)</a:t>
            </a:r>
            <a:br>
              <a:rPr lang="nb-NO" dirty="0"/>
            </a:br>
            <a:endParaRPr lang="nb-NO" dirty="0"/>
          </a:p>
          <a:p>
            <a:pPr>
              <a:buClrTx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4965582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sz="6600" dirty="0"/>
              <a:t>Sentralstyrets forslag til arbeidsplan for 2025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052256" y="4928426"/>
            <a:ext cx="12601575" cy="2904132"/>
          </a:xfrm>
        </p:spPr>
        <p:txBody>
          <a:bodyPr>
            <a:normAutofit/>
          </a:bodyPr>
          <a:lstStyle/>
          <a:p>
            <a:pPr marL="571500" indent="-571500">
              <a:buFontTx/>
              <a:buChar char="-"/>
            </a:pPr>
            <a:r>
              <a:rPr lang="nb-NO" sz="3600" dirty="0"/>
              <a:t>Har dere konkrete innspill til arbeidsplanen?</a:t>
            </a:r>
          </a:p>
          <a:p>
            <a:pPr marL="571500" indent="-571500">
              <a:buFontTx/>
              <a:buChar char="-"/>
            </a:pPr>
            <a:r>
              <a:rPr lang="nb-NO" sz="3600" dirty="0"/>
              <a:t>Sentralstyret skal vedta denne den 29. november</a:t>
            </a:r>
          </a:p>
          <a:p>
            <a:pPr marL="571500" indent="-571500">
              <a:buFontTx/>
              <a:buChar char="-"/>
            </a:pPr>
            <a:endParaRPr lang="nb-NO" sz="3600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nb-NO" dirty="0"/>
              <a:t>v/Kristin</a:t>
            </a:r>
          </a:p>
        </p:txBody>
      </p:sp>
    </p:spTree>
    <p:extLst>
      <p:ext uri="{BB962C8B-B14F-4D97-AF65-F5344CB8AC3E}">
        <p14:creationId xmlns:p14="http://schemas.microsoft.com/office/powerpoint/2010/main" val="179329373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F6C29-4BD2-A10B-C134-1390DF77F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0A5C294-7488-4F03-8853-8EB8FB704D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2257" y="1955800"/>
            <a:ext cx="12457828" cy="1364916"/>
          </a:xfrm>
        </p:spPr>
        <p:txBody>
          <a:bodyPr>
            <a:normAutofit/>
          </a:bodyPr>
          <a:lstStyle/>
          <a:p>
            <a:r>
              <a:rPr lang="nb-NO" sz="8800" dirty="0"/>
              <a:t>MØTESLUTT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409922-645D-A8DA-472B-D105AF18D9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81666" y="3320716"/>
            <a:ext cx="13072166" cy="4093338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nb-NO" sz="3600" dirty="0"/>
            </a:br>
            <a:r>
              <a:rPr lang="nb-NO" sz="8000" dirty="0"/>
              <a:t>LUNSJ KL. 13.00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00DCB20-17DE-6410-EE2B-5F828A027C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4611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E8B80-A59D-38AF-DD14-BF6B04295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365644-B104-EBB6-8A87-5F4AF5AC8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6000" b="1" dirty="0">
                <a:solidFill>
                  <a:schemeClr val="tx1"/>
                </a:solidFill>
              </a:rPr>
              <a:t>Arbeid- og sosial</a:t>
            </a:r>
            <a:endParaRPr lang="nb-NO" sz="6000" b="1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7D6BF04-4F16-AAB6-6240-8303AA7CB21F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>
            <a:normAutofit fontScale="92500" lnSpcReduction="10000"/>
          </a:bodyPr>
          <a:lstStyle/>
          <a:p>
            <a:pPr>
              <a:buClrTx/>
            </a:pPr>
            <a:r>
              <a:rPr lang="nb-NO" sz="3200" dirty="0"/>
              <a:t>770 millioner til mer arbeidsmarkedstiltak (inkludert ungdomssatsning)</a:t>
            </a:r>
          </a:p>
          <a:p>
            <a:pPr>
              <a:buClrTx/>
            </a:pPr>
            <a:r>
              <a:rPr lang="nb-NO" sz="3200" dirty="0"/>
              <a:t>Vi støtter opp om forslag til å få flere i arbeid, men understreker viktigheten av at tiltakene ikke skal gå på bekostning av nødvendig inntektssikring (verne om dagens trygdeytelser).</a:t>
            </a:r>
          </a:p>
          <a:p>
            <a:pPr>
              <a:buClrTx/>
            </a:pPr>
            <a:r>
              <a:rPr lang="nb-NO" sz="3200" dirty="0"/>
              <a:t>Det er for lite tiltak for å kombinere trygd og arbeid </a:t>
            </a:r>
            <a:br>
              <a:rPr lang="nb-NO" sz="3200" dirty="0"/>
            </a:br>
            <a:r>
              <a:rPr lang="nb-NO" sz="3200" dirty="0"/>
              <a:t>(regjeringen vurderer andre modeller enn økt fribeløp).</a:t>
            </a:r>
          </a:p>
          <a:p>
            <a:pPr>
              <a:buClrTx/>
            </a:pPr>
            <a:r>
              <a:rPr lang="nb-NO" sz="3200" dirty="0"/>
              <a:t>Unge på uføretrygd må også få arbeidsoppfølging i NAV.</a:t>
            </a:r>
          </a:p>
          <a:p>
            <a:pPr>
              <a:buClrTx/>
            </a:pPr>
            <a:r>
              <a:rPr lang="nb-NO" sz="3200" dirty="0"/>
              <a:t>Regjeringen følger opp sin fireårige satsning på VTA-plasser </a:t>
            </a:r>
            <a:br>
              <a:rPr lang="nb-NO" sz="3200" dirty="0"/>
            </a:br>
            <a:r>
              <a:rPr lang="nb-NO" sz="3200" dirty="0"/>
              <a:t>(500 nye plasser i året)</a:t>
            </a:r>
          </a:p>
          <a:p>
            <a:pPr>
              <a:buClrTx/>
            </a:pPr>
            <a:r>
              <a:rPr lang="nb-NO" sz="3200" dirty="0"/>
              <a:t>Positivt med økning i funksjonsassistanse i arbeidslivet og arbeids- og utdanningsreiser. Kunne ha vært mer offensive med å ta i bruk varig lønnstilskudd.</a:t>
            </a:r>
          </a:p>
          <a:p>
            <a:pPr>
              <a:buClrTx/>
            </a:pPr>
            <a:endParaRPr lang="nb-NO" sz="3200" dirty="0"/>
          </a:p>
          <a:p>
            <a:pPr>
              <a:buClrTx/>
            </a:pPr>
            <a:endParaRPr lang="nb-NO" sz="3200" dirty="0"/>
          </a:p>
          <a:p>
            <a:pPr>
              <a:buClrTx/>
            </a:pPr>
            <a:endParaRPr lang="nb-NO" dirty="0"/>
          </a:p>
          <a:p>
            <a:pPr>
              <a:buClrTx/>
            </a:pPr>
            <a:endParaRPr lang="nb-NO" dirty="0"/>
          </a:p>
          <a:p>
            <a:pPr>
              <a:buClrTx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4042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-tema">
  <a:themeElements>
    <a:clrScheme name="CP Foreninge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33352"/>
      </a:accent1>
      <a:accent2>
        <a:srgbClr val="0970B5"/>
      </a:accent2>
      <a:accent3>
        <a:srgbClr val="575757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P Foreningen">
      <a:majorFont>
        <a:latin typeface="Texta Heavy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mal_CPForeningen.potx" id="{1D9952DC-7C98-4F32-AAB5-AF491C57C25E}" vid="{4D0042C1-F576-4E01-878D-DA8685650302}"/>
    </a:ext>
  </a:extLst>
</a:theme>
</file>

<file path=ppt/theme/theme2.xml><?xml version="1.0" encoding="utf-8"?>
<a:theme xmlns:a="http://schemas.openxmlformats.org/drawingml/2006/main" name="1_Office-tema">
  <a:themeElements>
    <a:clrScheme name="CP Foreninge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33352"/>
      </a:accent1>
      <a:accent2>
        <a:srgbClr val="0970B5"/>
      </a:accent2>
      <a:accent3>
        <a:srgbClr val="575757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P Foreningen">
      <a:majorFont>
        <a:latin typeface="Texta Heavy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mal_CPForeningen.potx" id="{1D9952DC-7C98-4F32-AAB5-AF491C57C25E}" vid="{4D0042C1-F576-4E01-878D-DA8685650302}"/>
    </a:ext>
  </a:extLst>
</a:theme>
</file>

<file path=ppt/theme/theme3.xml><?xml version="1.0" encoding="utf-8"?>
<a:theme xmlns:a="http://schemas.openxmlformats.org/drawingml/2006/main" name="2_Office-tema">
  <a:themeElements>
    <a:clrScheme name="CP Foreninge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33352"/>
      </a:accent1>
      <a:accent2>
        <a:srgbClr val="0970B5"/>
      </a:accent2>
      <a:accent3>
        <a:srgbClr val="575757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P Foreningen">
      <a:majorFont>
        <a:latin typeface="Texta Heavy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mal_CPForeningen.potx" id="{1D9952DC-7C98-4F32-AAB5-AF491C57C25E}" vid="{4D0042C1-F576-4E01-878D-DA8685650302}"/>
    </a:ext>
  </a:extLst>
</a:theme>
</file>

<file path=ppt/theme/theme4.xml><?xml version="1.0" encoding="utf-8"?>
<a:theme xmlns:a="http://schemas.openxmlformats.org/drawingml/2006/main" name="3_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4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P Foreningen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D33352"/>
    </a:accent1>
    <a:accent2>
      <a:srgbClr val="0970B5"/>
    </a:accent2>
    <a:accent3>
      <a:srgbClr val="575757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3116</TotalTime>
  <Words>3215</Words>
  <Application>Microsoft Office PowerPoint</Application>
  <PresentationFormat>Egendefinert</PresentationFormat>
  <Paragraphs>397</Paragraphs>
  <Slides>87</Slides>
  <Notes>24</Notes>
  <HiddenSlides>1</HiddenSlides>
  <MMClips>0</MMClips>
  <ScaleCrop>false</ScaleCrop>
  <HeadingPairs>
    <vt:vector size="6" baseType="variant">
      <vt:variant>
        <vt:lpstr>Brukte skrifter</vt:lpstr>
      </vt:variant>
      <vt:variant>
        <vt:i4>11</vt:i4>
      </vt:variant>
      <vt:variant>
        <vt:lpstr>Tema</vt:lpstr>
      </vt:variant>
      <vt:variant>
        <vt:i4>5</vt:i4>
      </vt:variant>
      <vt:variant>
        <vt:lpstr>Lysbildetitler</vt:lpstr>
      </vt:variant>
      <vt:variant>
        <vt:i4>87</vt:i4>
      </vt:variant>
    </vt:vector>
  </HeadingPairs>
  <TitlesOfParts>
    <vt:vector size="103" baseType="lpstr">
      <vt:lpstr>Aptos</vt:lpstr>
      <vt:lpstr>Aptos Display</vt:lpstr>
      <vt:lpstr>Arial</vt:lpstr>
      <vt:lpstr>Calibri</vt:lpstr>
      <vt:lpstr>Calibri Light</vt:lpstr>
      <vt:lpstr>Droid Serif</vt:lpstr>
      <vt:lpstr>Georgia</vt:lpstr>
      <vt:lpstr>Inter</vt:lpstr>
      <vt:lpstr>Texta</vt:lpstr>
      <vt:lpstr>Texta Heavy</vt:lpstr>
      <vt:lpstr>Texta Medium</vt:lpstr>
      <vt:lpstr>Office-tema</vt:lpstr>
      <vt:lpstr>1_Office-tema</vt:lpstr>
      <vt:lpstr>2_Office-tema</vt:lpstr>
      <vt:lpstr>3_Office-tema</vt:lpstr>
      <vt:lpstr>4_Office-tema</vt:lpstr>
      <vt:lpstr>Velkommen til fylkesledersamling</vt:lpstr>
      <vt:lpstr>Velkommen</vt:lpstr>
      <vt:lpstr>Hovedinnledning</vt:lpstr>
      <vt:lpstr>Hva skjer interessepolitisk?</vt:lpstr>
      <vt:lpstr>Statsbudsjettet 2025</vt:lpstr>
      <vt:lpstr>På høring i kommunal- og forvaltningskomiteen</vt:lpstr>
      <vt:lpstr>Hovedinntrykk av budsjettforslaget</vt:lpstr>
      <vt:lpstr>Kommunal- og forvaltning</vt:lpstr>
      <vt:lpstr>Arbeid- og sosial</vt:lpstr>
      <vt:lpstr>Arbeid- og sosial (fortsettelse)</vt:lpstr>
      <vt:lpstr>Helse – og omsorg</vt:lpstr>
      <vt:lpstr>Helse – og omsorg (fortsettelse)</vt:lpstr>
      <vt:lpstr>Skole og utdanning</vt:lpstr>
      <vt:lpstr>Tilskuddsordninger</vt:lpstr>
      <vt:lpstr>Valgkampbudskap 2025</vt:lpstr>
      <vt:lpstr>LUNSJ</vt:lpstr>
      <vt:lpstr>Fundraising (inntektsarbeid)</vt:lpstr>
      <vt:lpstr>Året 2024 – Hva har blitt gjort </vt:lpstr>
      <vt:lpstr>Planer for 2025 – Oversikt</vt:lpstr>
      <vt:lpstr>Planer 2025 – Faste Givere</vt:lpstr>
      <vt:lpstr>Planer 2025 – Sporadiske Gaver</vt:lpstr>
      <vt:lpstr>Planer 2025 – Støttespillere</vt:lpstr>
      <vt:lpstr>Planer 2025 – Annet</vt:lpstr>
      <vt:lpstr>Fylkeslagenes Rolle i Inntektsarbeidet</vt:lpstr>
      <vt:lpstr>Prosjekter</vt:lpstr>
      <vt:lpstr>NETTVERK FOR NYE FORELDRE</vt:lpstr>
      <vt:lpstr>BAKGRUNN FOR PROSJEKTET</vt:lpstr>
      <vt:lpstr>PROSJEKTMIDLER</vt:lpstr>
      <vt:lpstr>PowerPoint-presentasjon</vt:lpstr>
      <vt:lpstr>PowerPoint-presentasjon</vt:lpstr>
      <vt:lpstr>PowerPoint-presentasjon</vt:lpstr>
      <vt:lpstr>HVA MÅ VI TENKE PÅ VIDERE</vt:lpstr>
      <vt:lpstr>PowerPoint-presentasjon</vt:lpstr>
      <vt:lpstr>Jubileumsskrift – CP-foreningen 75 år!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Medlemsarbeid</vt:lpstr>
      <vt:lpstr>Medlemsutvikling (diskusjon)</vt:lpstr>
      <vt:lpstr>MØTESLUTT</vt:lpstr>
      <vt:lpstr>MØTESTART</vt:lpstr>
      <vt:lpstr>Nettverkene</vt:lpstr>
      <vt:lpstr>Ungdomssamarbeid Vestland/Agder</vt:lpstr>
      <vt:lpstr>    Interessepolitisk ungdomsverksted –  «Vi vinner frem – del 2» 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Fra Stortinget</vt:lpstr>
      <vt:lpstr>Arrangører og innledere</vt:lpstr>
      <vt:lpstr>PowerPoint-presentasjon</vt:lpstr>
      <vt:lpstr>På Roseslottet</vt:lpstr>
      <vt:lpstr>PowerPoint-presentasjon</vt:lpstr>
      <vt:lpstr>CPU-lederne</vt:lpstr>
      <vt:lpstr>PowerPoint-presentasjon</vt:lpstr>
      <vt:lpstr>Status på andre nettverk og grupper</vt:lpstr>
      <vt:lpstr>Digitale møter – en felles plan i 2025?</vt:lpstr>
      <vt:lpstr>Informasjonsarbeid</vt:lpstr>
      <vt:lpstr>Informasjonsarbeid</vt:lpstr>
      <vt:lpstr>Prioriteringer </vt:lpstr>
      <vt:lpstr>Kommunikasjonsveileder – hva vil det si?</vt:lpstr>
      <vt:lpstr>Hva kan en slik veileder si noe om?</vt:lpstr>
      <vt:lpstr>CP-bladet til neste år</vt:lpstr>
      <vt:lpstr>Universelt utformet innhold – hvordan jobber vi med det?</vt:lpstr>
      <vt:lpstr>Tilstedeværelse i sosiale medier</vt:lpstr>
      <vt:lpstr>Informasjonsarbeid i fylkene  – status og erfaringsdeling</vt:lpstr>
      <vt:lpstr>Fylkeslagene i fokus</vt:lpstr>
      <vt:lpstr>Utfordringer/spørsmål til diskusjon</vt:lpstr>
      <vt:lpstr>Sentralstyrets forslag til arbeidsplan for 2025</vt:lpstr>
      <vt:lpstr>MØTESLUTT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Presentasjon – fylkesårsmøter 2019</dc:title>
  <dc:creator>Kristin Benestad</dc:creator>
  <cp:lastModifiedBy>Kristin Benestad</cp:lastModifiedBy>
  <cp:revision>223</cp:revision>
  <dcterms:created xsi:type="dcterms:W3CDTF">2019-02-06T07:49:54Z</dcterms:created>
  <dcterms:modified xsi:type="dcterms:W3CDTF">2024-11-04T11:06:16Z</dcterms:modified>
</cp:coreProperties>
</file>