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306" r:id="rId3"/>
    <p:sldId id="291" r:id="rId4"/>
    <p:sldId id="260" r:id="rId5"/>
    <p:sldId id="294" r:id="rId6"/>
    <p:sldId id="303" r:id="rId7"/>
    <p:sldId id="259" r:id="rId8"/>
    <p:sldId id="307" r:id="rId9"/>
    <p:sldId id="310" r:id="rId10"/>
    <p:sldId id="290" r:id="rId11"/>
    <p:sldId id="311" r:id="rId12"/>
    <p:sldId id="305" r:id="rId13"/>
    <p:sldId id="275" r:id="rId14"/>
    <p:sldId id="312" r:id="rId15"/>
    <p:sldId id="494" r:id="rId16"/>
    <p:sldId id="299" r:id="rId17"/>
    <p:sldId id="313" r:id="rId18"/>
    <p:sldId id="497" r:id="rId19"/>
    <p:sldId id="495" r:id="rId20"/>
    <p:sldId id="496" r:id="rId21"/>
    <p:sldId id="265" r:id="rId22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02" y="58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73773-B459-4D95-8BB9-1746937B9F7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5379A1-C644-4BC4-AB81-BF854B148EB2}">
      <dgm:prSet/>
      <dgm:spPr/>
      <dgm:t>
        <a:bodyPr/>
        <a:lstStyle/>
        <a:p>
          <a:r>
            <a:rPr lang="nb-NO" b="1"/>
            <a:t>Eva Buschmann, </a:t>
          </a:r>
          <a:r>
            <a:rPr lang="nb-NO"/>
            <a:t>generalsekretær (daglig leder)</a:t>
          </a:r>
          <a:endParaRPr lang="en-US"/>
        </a:p>
      </dgm:t>
    </dgm:pt>
    <dgm:pt modelId="{2870C71E-E0A4-4D83-9A78-39EAD8C86202}" type="parTrans" cxnId="{FBCCDD3A-C218-41F9-A7BE-C10EC69B168F}">
      <dgm:prSet/>
      <dgm:spPr/>
      <dgm:t>
        <a:bodyPr/>
        <a:lstStyle/>
        <a:p>
          <a:endParaRPr lang="en-US"/>
        </a:p>
      </dgm:t>
    </dgm:pt>
    <dgm:pt modelId="{E6ADACAA-4F45-479E-A973-7BD3FCEF51DA}" type="sibTrans" cxnId="{FBCCDD3A-C218-41F9-A7BE-C10EC69B168F}">
      <dgm:prSet/>
      <dgm:spPr/>
      <dgm:t>
        <a:bodyPr/>
        <a:lstStyle/>
        <a:p>
          <a:endParaRPr lang="en-US"/>
        </a:p>
      </dgm:t>
    </dgm:pt>
    <dgm:pt modelId="{1C31E3AA-AE3D-4864-9D75-056D3C587D21}">
      <dgm:prSet/>
      <dgm:spPr/>
      <dgm:t>
        <a:bodyPr/>
        <a:lstStyle/>
        <a:p>
          <a:r>
            <a:rPr lang="nb-NO" b="1"/>
            <a:t>Ole Kristian Fagersand, </a:t>
          </a:r>
          <a:r>
            <a:rPr lang="nb-NO"/>
            <a:t>økonomirådgiver </a:t>
          </a:r>
          <a:br>
            <a:rPr lang="nb-NO"/>
          </a:br>
          <a:r>
            <a:rPr lang="nb-NO"/>
            <a:t>Medlemsansvarlig, regnskap (også for nesten alle fylkeslag), følger opp avtaler, systemer og prosjekter </a:t>
          </a:r>
          <a:endParaRPr lang="en-US"/>
        </a:p>
      </dgm:t>
    </dgm:pt>
    <dgm:pt modelId="{07FD4B0D-0CBB-47CC-BAFC-289A9FF63F9D}" type="parTrans" cxnId="{6EA2BD5A-03B4-4171-AD1E-DCAFB2683AFA}">
      <dgm:prSet/>
      <dgm:spPr/>
      <dgm:t>
        <a:bodyPr/>
        <a:lstStyle/>
        <a:p>
          <a:endParaRPr lang="en-US"/>
        </a:p>
      </dgm:t>
    </dgm:pt>
    <dgm:pt modelId="{544F5C92-FBF3-419C-864D-F204A3DB5368}" type="sibTrans" cxnId="{6EA2BD5A-03B4-4171-AD1E-DCAFB2683AFA}">
      <dgm:prSet/>
      <dgm:spPr/>
      <dgm:t>
        <a:bodyPr/>
        <a:lstStyle/>
        <a:p>
          <a:endParaRPr lang="en-US"/>
        </a:p>
      </dgm:t>
    </dgm:pt>
    <dgm:pt modelId="{BA656721-FD37-4FEC-A59A-E377632A4611}">
      <dgm:prSet/>
      <dgm:spPr/>
      <dgm:t>
        <a:bodyPr/>
        <a:lstStyle/>
        <a:p>
          <a:r>
            <a:rPr lang="nb-NO" b="1"/>
            <a:t>Kristin Benestad, </a:t>
          </a:r>
          <a:r>
            <a:rPr lang="nb-NO"/>
            <a:t>rådgiver </a:t>
          </a:r>
          <a:br>
            <a:rPr lang="nb-NO"/>
          </a:br>
          <a:r>
            <a:rPr lang="nb-NO"/>
            <a:t>Organisasjonsrådgiver (landsmøtet, sentralstyret, fylkeslag, nettverk, likepersonsarbeid)</a:t>
          </a:r>
          <a:br>
            <a:rPr lang="nb-NO"/>
          </a:br>
          <a:r>
            <a:rPr lang="nb-NO"/>
            <a:t>Interessepolitisk rådgiver</a:t>
          </a:r>
          <a:endParaRPr lang="en-US"/>
        </a:p>
      </dgm:t>
    </dgm:pt>
    <dgm:pt modelId="{04B9D2A0-1437-4110-BE11-38079958675C}" type="parTrans" cxnId="{B4CAD8ED-A2A7-4023-A2A2-76AEE4C348E9}">
      <dgm:prSet/>
      <dgm:spPr/>
      <dgm:t>
        <a:bodyPr/>
        <a:lstStyle/>
        <a:p>
          <a:endParaRPr lang="en-US"/>
        </a:p>
      </dgm:t>
    </dgm:pt>
    <dgm:pt modelId="{F55B07B3-7B8E-4C7C-A016-20432165D6A4}" type="sibTrans" cxnId="{B4CAD8ED-A2A7-4023-A2A2-76AEE4C348E9}">
      <dgm:prSet/>
      <dgm:spPr/>
      <dgm:t>
        <a:bodyPr/>
        <a:lstStyle/>
        <a:p>
          <a:endParaRPr lang="en-US"/>
        </a:p>
      </dgm:t>
    </dgm:pt>
    <dgm:pt modelId="{243DF29D-A5DB-4567-A9C1-4FBEC11BA947}">
      <dgm:prSet/>
      <dgm:spPr/>
      <dgm:t>
        <a:bodyPr/>
        <a:lstStyle/>
        <a:p>
          <a:r>
            <a:rPr lang="nb-NO" b="1" dirty="0"/>
            <a:t>Helle Aasheim, </a:t>
          </a:r>
          <a:br>
            <a:rPr lang="nb-NO" b="1" dirty="0"/>
          </a:br>
          <a:r>
            <a:rPr lang="nb-NO" b="1" dirty="0"/>
            <a:t>f</a:t>
          </a:r>
          <a:r>
            <a:rPr lang="nb-NO" dirty="0"/>
            <a:t>aglig rådgiver</a:t>
          </a:r>
          <a:br>
            <a:rPr lang="nb-NO" dirty="0"/>
          </a:br>
          <a:r>
            <a:rPr lang="nb-NO" dirty="0"/>
            <a:t>Rådgivningstelefon, CP-konferanse, faglige spørsmål (CP-diagnosen), sommerleir</a:t>
          </a:r>
          <a:endParaRPr lang="en-US" dirty="0"/>
        </a:p>
      </dgm:t>
    </dgm:pt>
    <dgm:pt modelId="{AA137A79-BFC4-460A-A108-3BDC70706BB5}" type="parTrans" cxnId="{79B803B7-0105-4F4D-B15F-ED58BE9D4244}">
      <dgm:prSet/>
      <dgm:spPr/>
      <dgm:t>
        <a:bodyPr/>
        <a:lstStyle/>
        <a:p>
          <a:endParaRPr lang="en-US"/>
        </a:p>
      </dgm:t>
    </dgm:pt>
    <dgm:pt modelId="{06C7FB2E-0281-4B5C-AE17-8BD954ABC6A9}" type="sibTrans" cxnId="{79B803B7-0105-4F4D-B15F-ED58BE9D4244}">
      <dgm:prSet/>
      <dgm:spPr/>
      <dgm:t>
        <a:bodyPr/>
        <a:lstStyle/>
        <a:p>
          <a:endParaRPr lang="en-US"/>
        </a:p>
      </dgm:t>
    </dgm:pt>
    <dgm:pt modelId="{1DD7D352-E8DD-4947-B10F-9FF2356EF206}">
      <dgm:prSet/>
      <dgm:spPr/>
      <dgm:t>
        <a:bodyPr/>
        <a:lstStyle/>
        <a:p>
          <a:r>
            <a:rPr lang="nb-NO" b="1"/>
            <a:t>Charlotte Åsland-Larsen</a:t>
          </a:r>
          <a:r>
            <a:rPr lang="nb-NO"/>
            <a:t>, redaktør</a:t>
          </a:r>
          <a:br>
            <a:rPr lang="nb-NO"/>
          </a:br>
          <a:r>
            <a:rPr lang="nb-NO"/>
            <a:t>Informasjonsansvarlig (CP-bladet, Nettsider, Sosiale medier), CPU</a:t>
          </a:r>
          <a:endParaRPr lang="en-US"/>
        </a:p>
      </dgm:t>
    </dgm:pt>
    <dgm:pt modelId="{B363D2FE-38CF-448F-AB72-EA19DC361854}" type="parTrans" cxnId="{87593608-4227-474C-9DCA-627D6AE9FD23}">
      <dgm:prSet/>
      <dgm:spPr/>
      <dgm:t>
        <a:bodyPr/>
        <a:lstStyle/>
        <a:p>
          <a:endParaRPr lang="en-US"/>
        </a:p>
      </dgm:t>
    </dgm:pt>
    <dgm:pt modelId="{9A9BAFEA-3EF7-4A07-99C5-EF036E9E763A}" type="sibTrans" cxnId="{87593608-4227-474C-9DCA-627D6AE9FD23}">
      <dgm:prSet/>
      <dgm:spPr/>
      <dgm:t>
        <a:bodyPr/>
        <a:lstStyle/>
        <a:p>
          <a:endParaRPr lang="en-US"/>
        </a:p>
      </dgm:t>
    </dgm:pt>
    <dgm:pt modelId="{9A75F29C-C1E7-4F5F-8D5C-EFE6C9AF2B48}">
      <dgm:prSet/>
      <dgm:spPr/>
      <dgm:t>
        <a:bodyPr/>
        <a:lstStyle/>
        <a:p>
          <a:r>
            <a:rPr lang="nb-NO" b="1" dirty="0"/>
            <a:t>Anita Hanken, </a:t>
          </a:r>
          <a:r>
            <a:rPr lang="nb-NO" b="0" dirty="0"/>
            <a:t>rådgiver</a:t>
          </a:r>
          <a:br>
            <a:rPr lang="nb-NO" dirty="0"/>
          </a:br>
          <a:r>
            <a:rPr lang="nb-NO" dirty="0"/>
            <a:t>Prosjekter (mye informasjon), Stiftelsen Dam, nyhetsbrevet, storsamlingen, nettverket </a:t>
          </a:r>
          <a:r>
            <a:rPr lang="nb-NO"/>
            <a:t>for småbarnsforeldre</a:t>
          </a:r>
          <a:endParaRPr lang="en-US" dirty="0"/>
        </a:p>
      </dgm:t>
    </dgm:pt>
    <dgm:pt modelId="{945A52B9-1320-45F0-BEB7-3DCF1F6E5F35}" type="parTrans" cxnId="{AF1B99EE-B598-410F-AD0C-9BA4EAAC40FD}">
      <dgm:prSet/>
      <dgm:spPr/>
      <dgm:t>
        <a:bodyPr/>
        <a:lstStyle/>
        <a:p>
          <a:endParaRPr lang="en-US"/>
        </a:p>
      </dgm:t>
    </dgm:pt>
    <dgm:pt modelId="{CC0FF776-16C2-4C1F-ADA8-6A7646E5168B}" type="sibTrans" cxnId="{AF1B99EE-B598-410F-AD0C-9BA4EAAC40FD}">
      <dgm:prSet/>
      <dgm:spPr/>
      <dgm:t>
        <a:bodyPr/>
        <a:lstStyle/>
        <a:p>
          <a:endParaRPr lang="en-US"/>
        </a:p>
      </dgm:t>
    </dgm:pt>
    <dgm:pt modelId="{DC8BBA97-4512-4EC9-996E-8C4813F6E801}">
      <dgm:prSet/>
      <dgm:spPr/>
      <dgm:t>
        <a:bodyPr/>
        <a:lstStyle/>
        <a:p>
          <a:r>
            <a:rPr lang="nb-NO" b="1" dirty="0"/>
            <a:t>Vegard Hauge, </a:t>
          </a:r>
          <a:r>
            <a:rPr lang="nb-NO" b="0" dirty="0"/>
            <a:t>innsamlingsrådgiver</a:t>
          </a:r>
          <a:br>
            <a:rPr lang="nb-NO" dirty="0"/>
          </a:br>
          <a:r>
            <a:rPr lang="nb-NO" dirty="0"/>
            <a:t>Inntektsarbeid (</a:t>
          </a:r>
          <a:r>
            <a:rPr lang="nb-NO" dirty="0" err="1"/>
            <a:t>fundraising</a:t>
          </a:r>
          <a:r>
            <a:rPr lang="nb-NO" dirty="0"/>
            <a:t>), sommerleir</a:t>
          </a:r>
          <a:endParaRPr lang="en-US" dirty="0"/>
        </a:p>
      </dgm:t>
    </dgm:pt>
    <dgm:pt modelId="{612A4A49-73BC-49B4-9BF6-49EDA18FC22A}" type="parTrans" cxnId="{15A4DF90-7D86-409E-9A8F-7AA51FDCD241}">
      <dgm:prSet/>
      <dgm:spPr/>
      <dgm:t>
        <a:bodyPr/>
        <a:lstStyle/>
        <a:p>
          <a:endParaRPr lang="en-US"/>
        </a:p>
      </dgm:t>
    </dgm:pt>
    <dgm:pt modelId="{E0A7710B-E696-41EB-BD55-A747C416B6BE}" type="sibTrans" cxnId="{15A4DF90-7D86-409E-9A8F-7AA51FDCD241}">
      <dgm:prSet/>
      <dgm:spPr/>
      <dgm:t>
        <a:bodyPr/>
        <a:lstStyle/>
        <a:p>
          <a:endParaRPr lang="en-US"/>
        </a:p>
      </dgm:t>
    </dgm:pt>
    <dgm:pt modelId="{12170693-E20E-43CD-8E14-99DF3A613D9C}">
      <dgm:prSet/>
      <dgm:spPr/>
      <dgm:t>
        <a:bodyPr/>
        <a:lstStyle/>
        <a:p>
          <a:endParaRPr lang="nb-NO" b="1" dirty="0"/>
        </a:p>
        <a:p>
          <a:endParaRPr lang="nb-NO" b="1" dirty="0"/>
        </a:p>
        <a:p>
          <a:endParaRPr lang="nb-NO" b="1" dirty="0"/>
        </a:p>
        <a:p>
          <a:r>
            <a:rPr lang="nb-NO" b="1" dirty="0"/>
            <a:t>Marie Skramstad, </a:t>
          </a:r>
          <a:r>
            <a:rPr lang="nb-NO" b="0" dirty="0"/>
            <a:t>organisasjonsrådgiver</a:t>
          </a:r>
          <a:br>
            <a:rPr lang="nb-NO" b="1" dirty="0"/>
          </a:br>
          <a:r>
            <a:rPr lang="nb-NO" dirty="0"/>
            <a:t>Prosjekter, sommerleir</a:t>
          </a:r>
          <a:br>
            <a:rPr lang="nb-NO" dirty="0"/>
          </a:br>
          <a:br>
            <a:rPr lang="nb-NO" dirty="0"/>
          </a:br>
          <a:br>
            <a:rPr lang="nb-NO" b="1" dirty="0"/>
          </a:br>
          <a:br>
            <a:rPr lang="nb-NO" b="1" dirty="0"/>
          </a:br>
          <a:br>
            <a:rPr lang="nb-NO" dirty="0"/>
          </a:br>
          <a:br>
            <a:rPr lang="nb-NO" dirty="0"/>
          </a:br>
          <a:endParaRPr lang="en-US" dirty="0"/>
        </a:p>
      </dgm:t>
    </dgm:pt>
    <dgm:pt modelId="{B42D4B84-9E38-4581-A5CF-833E7162FA51}" type="parTrans" cxnId="{A1C4706F-5B91-450A-9C3B-584EDC9633FF}">
      <dgm:prSet/>
      <dgm:spPr/>
      <dgm:t>
        <a:bodyPr/>
        <a:lstStyle/>
        <a:p>
          <a:endParaRPr lang="en-US"/>
        </a:p>
      </dgm:t>
    </dgm:pt>
    <dgm:pt modelId="{8A3AA1A5-14F4-420A-A1BF-6CBE7E0ACBEA}" type="sibTrans" cxnId="{A1C4706F-5B91-450A-9C3B-584EDC9633FF}">
      <dgm:prSet/>
      <dgm:spPr/>
      <dgm:t>
        <a:bodyPr/>
        <a:lstStyle/>
        <a:p>
          <a:endParaRPr lang="en-US"/>
        </a:p>
      </dgm:t>
    </dgm:pt>
    <dgm:pt modelId="{B79A7C9B-693B-49B3-B6D4-86485F3ECF78}" type="pres">
      <dgm:prSet presAssocID="{47073773-B459-4D95-8BB9-1746937B9F78}" presName="Name0" presStyleCnt="0">
        <dgm:presLayoutVars>
          <dgm:dir/>
          <dgm:resizeHandles val="exact"/>
        </dgm:presLayoutVars>
      </dgm:prSet>
      <dgm:spPr/>
    </dgm:pt>
    <dgm:pt modelId="{8CD9F2E8-F59C-4D5E-85EF-A525AFD1E56A}" type="pres">
      <dgm:prSet presAssocID="{7C5379A1-C644-4BC4-AB81-BF854B148EB2}" presName="node" presStyleLbl="node1" presStyleIdx="0" presStyleCnt="8">
        <dgm:presLayoutVars>
          <dgm:bulletEnabled val="1"/>
        </dgm:presLayoutVars>
      </dgm:prSet>
      <dgm:spPr/>
    </dgm:pt>
    <dgm:pt modelId="{B463B1B3-3555-4637-B6EA-B037C75DDEC9}" type="pres">
      <dgm:prSet presAssocID="{E6ADACAA-4F45-479E-A973-7BD3FCEF51DA}" presName="sibTrans" presStyleLbl="sibTrans1D1" presStyleIdx="0" presStyleCnt="7"/>
      <dgm:spPr/>
    </dgm:pt>
    <dgm:pt modelId="{BFA30660-75F9-4279-9F28-C0031F41C1FA}" type="pres">
      <dgm:prSet presAssocID="{E6ADACAA-4F45-479E-A973-7BD3FCEF51DA}" presName="connectorText" presStyleLbl="sibTrans1D1" presStyleIdx="0" presStyleCnt="7"/>
      <dgm:spPr/>
    </dgm:pt>
    <dgm:pt modelId="{EAF093E1-A1BF-4215-8C64-097E46D2A40D}" type="pres">
      <dgm:prSet presAssocID="{1C31E3AA-AE3D-4864-9D75-056D3C587D21}" presName="node" presStyleLbl="node1" presStyleIdx="1" presStyleCnt="8">
        <dgm:presLayoutVars>
          <dgm:bulletEnabled val="1"/>
        </dgm:presLayoutVars>
      </dgm:prSet>
      <dgm:spPr/>
    </dgm:pt>
    <dgm:pt modelId="{44392D25-17EF-4253-82BB-26D7EA5B77B4}" type="pres">
      <dgm:prSet presAssocID="{544F5C92-FBF3-419C-864D-F204A3DB5368}" presName="sibTrans" presStyleLbl="sibTrans1D1" presStyleIdx="1" presStyleCnt="7"/>
      <dgm:spPr/>
    </dgm:pt>
    <dgm:pt modelId="{3AA449B5-7649-4BD0-89C6-DFDD9589822C}" type="pres">
      <dgm:prSet presAssocID="{544F5C92-FBF3-419C-864D-F204A3DB5368}" presName="connectorText" presStyleLbl="sibTrans1D1" presStyleIdx="1" presStyleCnt="7"/>
      <dgm:spPr/>
    </dgm:pt>
    <dgm:pt modelId="{AE09071E-4F0D-4116-8456-D68D94622CC0}" type="pres">
      <dgm:prSet presAssocID="{BA656721-FD37-4FEC-A59A-E377632A4611}" presName="node" presStyleLbl="node1" presStyleIdx="2" presStyleCnt="8">
        <dgm:presLayoutVars>
          <dgm:bulletEnabled val="1"/>
        </dgm:presLayoutVars>
      </dgm:prSet>
      <dgm:spPr/>
    </dgm:pt>
    <dgm:pt modelId="{0E86C73D-7289-415F-8C66-1E4DA672A417}" type="pres">
      <dgm:prSet presAssocID="{F55B07B3-7B8E-4C7C-A016-20432165D6A4}" presName="sibTrans" presStyleLbl="sibTrans1D1" presStyleIdx="2" presStyleCnt="7"/>
      <dgm:spPr/>
    </dgm:pt>
    <dgm:pt modelId="{8CA9DEBE-EFF7-4C27-89A8-82AAC6240128}" type="pres">
      <dgm:prSet presAssocID="{F55B07B3-7B8E-4C7C-A016-20432165D6A4}" presName="connectorText" presStyleLbl="sibTrans1D1" presStyleIdx="2" presStyleCnt="7"/>
      <dgm:spPr/>
    </dgm:pt>
    <dgm:pt modelId="{3F5E1A1D-01AD-4798-B9F3-B68796A72047}" type="pres">
      <dgm:prSet presAssocID="{243DF29D-A5DB-4567-A9C1-4FBEC11BA947}" presName="node" presStyleLbl="node1" presStyleIdx="3" presStyleCnt="8">
        <dgm:presLayoutVars>
          <dgm:bulletEnabled val="1"/>
        </dgm:presLayoutVars>
      </dgm:prSet>
      <dgm:spPr/>
    </dgm:pt>
    <dgm:pt modelId="{6EB71EAD-6347-438B-A778-E8FCE0475F2F}" type="pres">
      <dgm:prSet presAssocID="{06C7FB2E-0281-4B5C-AE17-8BD954ABC6A9}" presName="sibTrans" presStyleLbl="sibTrans1D1" presStyleIdx="3" presStyleCnt="7"/>
      <dgm:spPr/>
    </dgm:pt>
    <dgm:pt modelId="{B79D0E44-56E7-446B-A584-485D16A726C7}" type="pres">
      <dgm:prSet presAssocID="{06C7FB2E-0281-4B5C-AE17-8BD954ABC6A9}" presName="connectorText" presStyleLbl="sibTrans1D1" presStyleIdx="3" presStyleCnt="7"/>
      <dgm:spPr/>
    </dgm:pt>
    <dgm:pt modelId="{64B76612-B093-47F0-98D7-33F1CE509B04}" type="pres">
      <dgm:prSet presAssocID="{1DD7D352-E8DD-4947-B10F-9FF2356EF206}" presName="node" presStyleLbl="node1" presStyleIdx="4" presStyleCnt="8">
        <dgm:presLayoutVars>
          <dgm:bulletEnabled val="1"/>
        </dgm:presLayoutVars>
      </dgm:prSet>
      <dgm:spPr/>
    </dgm:pt>
    <dgm:pt modelId="{6D381FCC-2BC4-4101-B3A2-27E01E623E9A}" type="pres">
      <dgm:prSet presAssocID="{9A9BAFEA-3EF7-4A07-99C5-EF036E9E763A}" presName="sibTrans" presStyleLbl="sibTrans1D1" presStyleIdx="4" presStyleCnt="7"/>
      <dgm:spPr/>
    </dgm:pt>
    <dgm:pt modelId="{0F61B0D3-7D1D-40B3-AB04-B429F2AF3716}" type="pres">
      <dgm:prSet presAssocID="{9A9BAFEA-3EF7-4A07-99C5-EF036E9E763A}" presName="connectorText" presStyleLbl="sibTrans1D1" presStyleIdx="4" presStyleCnt="7"/>
      <dgm:spPr/>
    </dgm:pt>
    <dgm:pt modelId="{AC0481E5-89FA-4D5B-B69C-CC9614D2CFDB}" type="pres">
      <dgm:prSet presAssocID="{9A75F29C-C1E7-4F5F-8D5C-EFE6C9AF2B48}" presName="node" presStyleLbl="node1" presStyleIdx="5" presStyleCnt="8">
        <dgm:presLayoutVars>
          <dgm:bulletEnabled val="1"/>
        </dgm:presLayoutVars>
      </dgm:prSet>
      <dgm:spPr/>
    </dgm:pt>
    <dgm:pt modelId="{07D56EC8-A8BF-4B78-9E48-8E704BF0D190}" type="pres">
      <dgm:prSet presAssocID="{CC0FF776-16C2-4C1F-ADA8-6A7646E5168B}" presName="sibTrans" presStyleLbl="sibTrans1D1" presStyleIdx="5" presStyleCnt="7"/>
      <dgm:spPr/>
    </dgm:pt>
    <dgm:pt modelId="{8C0CB15A-5BF0-4368-874A-D3FE5DB89BD4}" type="pres">
      <dgm:prSet presAssocID="{CC0FF776-16C2-4C1F-ADA8-6A7646E5168B}" presName="connectorText" presStyleLbl="sibTrans1D1" presStyleIdx="5" presStyleCnt="7"/>
      <dgm:spPr/>
    </dgm:pt>
    <dgm:pt modelId="{7DCFCAC6-06E5-4B2B-B380-9FA7530B66C3}" type="pres">
      <dgm:prSet presAssocID="{DC8BBA97-4512-4EC9-996E-8C4813F6E801}" presName="node" presStyleLbl="node1" presStyleIdx="6" presStyleCnt="8">
        <dgm:presLayoutVars>
          <dgm:bulletEnabled val="1"/>
        </dgm:presLayoutVars>
      </dgm:prSet>
      <dgm:spPr/>
    </dgm:pt>
    <dgm:pt modelId="{F06D8F6C-AE29-4299-AF53-E030931F3139}" type="pres">
      <dgm:prSet presAssocID="{E0A7710B-E696-41EB-BD55-A747C416B6BE}" presName="sibTrans" presStyleLbl="sibTrans1D1" presStyleIdx="6" presStyleCnt="7"/>
      <dgm:spPr/>
    </dgm:pt>
    <dgm:pt modelId="{CF43F1C8-9F70-42C4-8612-A009B7BC676A}" type="pres">
      <dgm:prSet presAssocID="{E0A7710B-E696-41EB-BD55-A747C416B6BE}" presName="connectorText" presStyleLbl="sibTrans1D1" presStyleIdx="6" presStyleCnt="7"/>
      <dgm:spPr/>
    </dgm:pt>
    <dgm:pt modelId="{51E5A04F-F775-43A6-B722-53C7D578B8E1}" type="pres">
      <dgm:prSet presAssocID="{12170693-E20E-43CD-8E14-99DF3A613D9C}" presName="node" presStyleLbl="node1" presStyleIdx="7" presStyleCnt="8">
        <dgm:presLayoutVars>
          <dgm:bulletEnabled val="1"/>
        </dgm:presLayoutVars>
      </dgm:prSet>
      <dgm:spPr/>
    </dgm:pt>
  </dgm:ptLst>
  <dgm:cxnLst>
    <dgm:cxn modelId="{87593608-4227-474C-9DCA-627D6AE9FD23}" srcId="{47073773-B459-4D95-8BB9-1746937B9F78}" destId="{1DD7D352-E8DD-4947-B10F-9FF2356EF206}" srcOrd="4" destOrd="0" parTransId="{B363D2FE-38CF-448F-AB72-EA19DC361854}" sibTransId="{9A9BAFEA-3EF7-4A07-99C5-EF036E9E763A}"/>
    <dgm:cxn modelId="{176D7F0F-17F1-44B8-AF41-5E8F566E5715}" type="presOf" srcId="{243DF29D-A5DB-4567-A9C1-4FBEC11BA947}" destId="{3F5E1A1D-01AD-4798-B9F3-B68796A72047}" srcOrd="0" destOrd="0" presId="urn:microsoft.com/office/officeart/2016/7/layout/RepeatingBendingProcessNew"/>
    <dgm:cxn modelId="{84C02C18-4928-445A-B69A-5973B1AFD576}" type="presOf" srcId="{BA656721-FD37-4FEC-A59A-E377632A4611}" destId="{AE09071E-4F0D-4116-8456-D68D94622CC0}" srcOrd="0" destOrd="0" presId="urn:microsoft.com/office/officeart/2016/7/layout/RepeatingBendingProcessNew"/>
    <dgm:cxn modelId="{211A4919-CE3A-4DF5-8807-6E55D9D6C2FC}" type="presOf" srcId="{12170693-E20E-43CD-8E14-99DF3A613D9C}" destId="{51E5A04F-F775-43A6-B722-53C7D578B8E1}" srcOrd="0" destOrd="0" presId="urn:microsoft.com/office/officeart/2016/7/layout/RepeatingBendingProcessNew"/>
    <dgm:cxn modelId="{E4B2D61B-4E6F-4809-9B10-922BE0AB1AD6}" type="presOf" srcId="{E6ADACAA-4F45-479E-A973-7BD3FCEF51DA}" destId="{B463B1B3-3555-4637-B6EA-B037C75DDEC9}" srcOrd="0" destOrd="0" presId="urn:microsoft.com/office/officeart/2016/7/layout/RepeatingBendingProcessNew"/>
    <dgm:cxn modelId="{E21B1B25-C9A3-4FDA-B8FA-AD74074CD153}" type="presOf" srcId="{F55B07B3-7B8E-4C7C-A016-20432165D6A4}" destId="{0E86C73D-7289-415F-8C66-1E4DA672A417}" srcOrd="0" destOrd="0" presId="urn:microsoft.com/office/officeart/2016/7/layout/RepeatingBendingProcessNew"/>
    <dgm:cxn modelId="{37142925-32C1-4770-AFA7-64CCDC734A7A}" type="presOf" srcId="{9A9BAFEA-3EF7-4A07-99C5-EF036E9E763A}" destId="{6D381FCC-2BC4-4101-B3A2-27E01E623E9A}" srcOrd="0" destOrd="0" presId="urn:microsoft.com/office/officeart/2016/7/layout/RepeatingBendingProcessNew"/>
    <dgm:cxn modelId="{8D791C2B-AE21-42FA-82B5-C0A4BE2F9F9A}" type="presOf" srcId="{E6ADACAA-4F45-479E-A973-7BD3FCEF51DA}" destId="{BFA30660-75F9-4279-9F28-C0031F41C1FA}" srcOrd="1" destOrd="0" presId="urn:microsoft.com/office/officeart/2016/7/layout/RepeatingBendingProcessNew"/>
    <dgm:cxn modelId="{D4444331-A8C1-4621-A311-1EB08B15D21F}" type="presOf" srcId="{F55B07B3-7B8E-4C7C-A016-20432165D6A4}" destId="{8CA9DEBE-EFF7-4C27-89A8-82AAC6240128}" srcOrd="1" destOrd="0" presId="urn:microsoft.com/office/officeart/2016/7/layout/RepeatingBendingProcessNew"/>
    <dgm:cxn modelId="{25788B33-0E1B-4665-9F75-8AB2F5C044A1}" type="presOf" srcId="{9A9BAFEA-3EF7-4A07-99C5-EF036E9E763A}" destId="{0F61B0D3-7D1D-40B3-AB04-B429F2AF3716}" srcOrd="1" destOrd="0" presId="urn:microsoft.com/office/officeart/2016/7/layout/RepeatingBendingProcessNew"/>
    <dgm:cxn modelId="{FBCCDD3A-C218-41F9-A7BE-C10EC69B168F}" srcId="{47073773-B459-4D95-8BB9-1746937B9F78}" destId="{7C5379A1-C644-4BC4-AB81-BF854B148EB2}" srcOrd="0" destOrd="0" parTransId="{2870C71E-E0A4-4D83-9A78-39EAD8C86202}" sibTransId="{E6ADACAA-4F45-479E-A973-7BD3FCEF51DA}"/>
    <dgm:cxn modelId="{3BD2B043-FC7E-43DE-BA80-FFB0773919BD}" type="presOf" srcId="{544F5C92-FBF3-419C-864D-F204A3DB5368}" destId="{44392D25-17EF-4253-82BB-26D7EA5B77B4}" srcOrd="0" destOrd="0" presId="urn:microsoft.com/office/officeart/2016/7/layout/RepeatingBendingProcessNew"/>
    <dgm:cxn modelId="{74186244-66F0-4E84-9771-A8A9A9A83CC5}" type="presOf" srcId="{DC8BBA97-4512-4EC9-996E-8C4813F6E801}" destId="{7DCFCAC6-06E5-4B2B-B380-9FA7530B66C3}" srcOrd="0" destOrd="0" presId="urn:microsoft.com/office/officeart/2016/7/layout/RepeatingBendingProcessNew"/>
    <dgm:cxn modelId="{02F6956C-C641-414D-8D1A-2B597668BF54}" type="presOf" srcId="{1DD7D352-E8DD-4947-B10F-9FF2356EF206}" destId="{64B76612-B093-47F0-98D7-33F1CE509B04}" srcOrd="0" destOrd="0" presId="urn:microsoft.com/office/officeart/2016/7/layout/RepeatingBendingProcessNew"/>
    <dgm:cxn modelId="{A1C4706F-5B91-450A-9C3B-584EDC9633FF}" srcId="{47073773-B459-4D95-8BB9-1746937B9F78}" destId="{12170693-E20E-43CD-8E14-99DF3A613D9C}" srcOrd="7" destOrd="0" parTransId="{B42D4B84-9E38-4581-A5CF-833E7162FA51}" sibTransId="{8A3AA1A5-14F4-420A-A1BF-6CBE7E0ACBEA}"/>
    <dgm:cxn modelId="{90A50773-27BD-407E-AC50-C45D2909738B}" type="presOf" srcId="{E0A7710B-E696-41EB-BD55-A747C416B6BE}" destId="{CF43F1C8-9F70-42C4-8612-A009B7BC676A}" srcOrd="1" destOrd="0" presId="urn:microsoft.com/office/officeart/2016/7/layout/RepeatingBendingProcessNew"/>
    <dgm:cxn modelId="{37052579-5CC0-4D50-B257-2F6B2C7ACCA4}" type="presOf" srcId="{544F5C92-FBF3-419C-864D-F204A3DB5368}" destId="{3AA449B5-7649-4BD0-89C6-DFDD9589822C}" srcOrd="1" destOrd="0" presId="urn:microsoft.com/office/officeart/2016/7/layout/RepeatingBendingProcessNew"/>
    <dgm:cxn modelId="{6EA2BD5A-03B4-4171-AD1E-DCAFB2683AFA}" srcId="{47073773-B459-4D95-8BB9-1746937B9F78}" destId="{1C31E3AA-AE3D-4864-9D75-056D3C587D21}" srcOrd="1" destOrd="0" parTransId="{07FD4B0D-0CBB-47CC-BAFC-289A9FF63F9D}" sibTransId="{544F5C92-FBF3-419C-864D-F204A3DB5368}"/>
    <dgm:cxn modelId="{5CFE3680-810C-47B1-8F7F-F239C7C9023C}" type="presOf" srcId="{E0A7710B-E696-41EB-BD55-A747C416B6BE}" destId="{F06D8F6C-AE29-4299-AF53-E030931F3139}" srcOrd="0" destOrd="0" presId="urn:microsoft.com/office/officeart/2016/7/layout/RepeatingBendingProcessNew"/>
    <dgm:cxn modelId="{25783E80-4C0A-489D-85DB-4A402733EEC7}" type="presOf" srcId="{06C7FB2E-0281-4B5C-AE17-8BD954ABC6A9}" destId="{B79D0E44-56E7-446B-A584-485D16A726C7}" srcOrd="1" destOrd="0" presId="urn:microsoft.com/office/officeart/2016/7/layout/RepeatingBendingProcessNew"/>
    <dgm:cxn modelId="{DE61EA85-6CA6-4B97-8AEA-54966C633CF6}" type="presOf" srcId="{06C7FB2E-0281-4B5C-AE17-8BD954ABC6A9}" destId="{6EB71EAD-6347-438B-A778-E8FCE0475F2F}" srcOrd="0" destOrd="0" presId="urn:microsoft.com/office/officeart/2016/7/layout/RepeatingBendingProcessNew"/>
    <dgm:cxn modelId="{58EEEA87-73DB-4069-B892-CF1C7930FC4E}" type="presOf" srcId="{9A75F29C-C1E7-4F5F-8D5C-EFE6C9AF2B48}" destId="{AC0481E5-89FA-4D5B-B69C-CC9614D2CFDB}" srcOrd="0" destOrd="0" presId="urn:microsoft.com/office/officeart/2016/7/layout/RepeatingBendingProcessNew"/>
    <dgm:cxn modelId="{15A4DF90-7D86-409E-9A8F-7AA51FDCD241}" srcId="{47073773-B459-4D95-8BB9-1746937B9F78}" destId="{DC8BBA97-4512-4EC9-996E-8C4813F6E801}" srcOrd="6" destOrd="0" parTransId="{612A4A49-73BC-49B4-9BF6-49EDA18FC22A}" sibTransId="{E0A7710B-E696-41EB-BD55-A747C416B6BE}"/>
    <dgm:cxn modelId="{79B803B7-0105-4F4D-B15F-ED58BE9D4244}" srcId="{47073773-B459-4D95-8BB9-1746937B9F78}" destId="{243DF29D-A5DB-4567-A9C1-4FBEC11BA947}" srcOrd="3" destOrd="0" parTransId="{AA137A79-BFC4-460A-A108-3BDC70706BB5}" sibTransId="{06C7FB2E-0281-4B5C-AE17-8BD954ABC6A9}"/>
    <dgm:cxn modelId="{F6BF47CF-0A59-4FB7-A631-A7E65EB21357}" type="presOf" srcId="{47073773-B459-4D95-8BB9-1746937B9F78}" destId="{B79A7C9B-693B-49B3-B6D4-86485F3ECF78}" srcOrd="0" destOrd="0" presId="urn:microsoft.com/office/officeart/2016/7/layout/RepeatingBendingProcessNew"/>
    <dgm:cxn modelId="{DDF4E7CF-8648-40F3-841F-D6D9A7D4EA08}" type="presOf" srcId="{CC0FF776-16C2-4C1F-ADA8-6A7646E5168B}" destId="{07D56EC8-A8BF-4B78-9E48-8E704BF0D190}" srcOrd="0" destOrd="0" presId="urn:microsoft.com/office/officeart/2016/7/layout/RepeatingBendingProcessNew"/>
    <dgm:cxn modelId="{4CB91EE2-CCCD-427E-861C-4360A1CB5C7D}" type="presOf" srcId="{1C31E3AA-AE3D-4864-9D75-056D3C587D21}" destId="{EAF093E1-A1BF-4215-8C64-097E46D2A40D}" srcOrd="0" destOrd="0" presId="urn:microsoft.com/office/officeart/2016/7/layout/RepeatingBendingProcessNew"/>
    <dgm:cxn modelId="{17141FE4-0C3E-4F61-BAD9-26556EEA916F}" type="presOf" srcId="{7C5379A1-C644-4BC4-AB81-BF854B148EB2}" destId="{8CD9F2E8-F59C-4D5E-85EF-A525AFD1E56A}" srcOrd="0" destOrd="0" presId="urn:microsoft.com/office/officeart/2016/7/layout/RepeatingBendingProcessNew"/>
    <dgm:cxn modelId="{B4CAD8ED-A2A7-4023-A2A2-76AEE4C348E9}" srcId="{47073773-B459-4D95-8BB9-1746937B9F78}" destId="{BA656721-FD37-4FEC-A59A-E377632A4611}" srcOrd="2" destOrd="0" parTransId="{04B9D2A0-1437-4110-BE11-38079958675C}" sibTransId="{F55B07B3-7B8E-4C7C-A016-20432165D6A4}"/>
    <dgm:cxn modelId="{AF1B99EE-B598-410F-AD0C-9BA4EAAC40FD}" srcId="{47073773-B459-4D95-8BB9-1746937B9F78}" destId="{9A75F29C-C1E7-4F5F-8D5C-EFE6C9AF2B48}" srcOrd="5" destOrd="0" parTransId="{945A52B9-1320-45F0-BEB7-3DCF1F6E5F35}" sibTransId="{CC0FF776-16C2-4C1F-ADA8-6A7646E5168B}"/>
    <dgm:cxn modelId="{E49D1EF8-17E5-4217-9D62-3EFF1CCB437C}" type="presOf" srcId="{CC0FF776-16C2-4C1F-ADA8-6A7646E5168B}" destId="{8C0CB15A-5BF0-4368-874A-D3FE5DB89BD4}" srcOrd="1" destOrd="0" presId="urn:microsoft.com/office/officeart/2016/7/layout/RepeatingBendingProcessNew"/>
    <dgm:cxn modelId="{8268CD5D-F4E2-4D23-AAEA-061EB19E3F79}" type="presParOf" srcId="{B79A7C9B-693B-49B3-B6D4-86485F3ECF78}" destId="{8CD9F2E8-F59C-4D5E-85EF-A525AFD1E56A}" srcOrd="0" destOrd="0" presId="urn:microsoft.com/office/officeart/2016/7/layout/RepeatingBendingProcessNew"/>
    <dgm:cxn modelId="{DB756D30-B58D-4F33-89DC-6F1435AF95EB}" type="presParOf" srcId="{B79A7C9B-693B-49B3-B6D4-86485F3ECF78}" destId="{B463B1B3-3555-4637-B6EA-B037C75DDEC9}" srcOrd="1" destOrd="0" presId="urn:microsoft.com/office/officeart/2016/7/layout/RepeatingBendingProcessNew"/>
    <dgm:cxn modelId="{4871866E-5D76-471A-AA7C-F7FA0EAE7855}" type="presParOf" srcId="{B463B1B3-3555-4637-B6EA-B037C75DDEC9}" destId="{BFA30660-75F9-4279-9F28-C0031F41C1FA}" srcOrd="0" destOrd="0" presId="urn:microsoft.com/office/officeart/2016/7/layout/RepeatingBendingProcessNew"/>
    <dgm:cxn modelId="{1A2E6ECE-072A-4E71-B763-C6C508298AE5}" type="presParOf" srcId="{B79A7C9B-693B-49B3-B6D4-86485F3ECF78}" destId="{EAF093E1-A1BF-4215-8C64-097E46D2A40D}" srcOrd="2" destOrd="0" presId="urn:microsoft.com/office/officeart/2016/7/layout/RepeatingBendingProcessNew"/>
    <dgm:cxn modelId="{8BD377B5-6940-465E-AA2A-10469E647C93}" type="presParOf" srcId="{B79A7C9B-693B-49B3-B6D4-86485F3ECF78}" destId="{44392D25-17EF-4253-82BB-26D7EA5B77B4}" srcOrd="3" destOrd="0" presId="urn:microsoft.com/office/officeart/2016/7/layout/RepeatingBendingProcessNew"/>
    <dgm:cxn modelId="{BA8BBAE1-34B1-4E27-8AB9-9B549CD5DBA9}" type="presParOf" srcId="{44392D25-17EF-4253-82BB-26D7EA5B77B4}" destId="{3AA449B5-7649-4BD0-89C6-DFDD9589822C}" srcOrd="0" destOrd="0" presId="urn:microsoft.com/office/officeart/2016/7/layout/RepeatingBendingProcessNew"/>
    <dgm:cxn modelId="{0139A750-2CBB-453B-BB3A-5C8C0D4073B5}" type="presParOf" srcId="{B79A7C9B-693B-49B3-B6D4-86485F3ECF78}" destId="{AE09071E-4F0D-4116-8456-D68D94622CC0}" srcOrd="4" destOrd="0" presId="urn:microsoft.com/office/officeart/2016/7/layout/RepeatingBendingProcessNew"/>
    <dgm:cxn modelId="{1FC05297-AB0A-4AE1-BF71-B61D0BE5CD64}" type="presParOf" srcId="{B79A7C9B-693B-49B3-B6D4-86485F3ECF78}" destId="{0E86C73D-7289-415F-8C66-1E4DA672A417}" srcOrd="5" destOrd="0" presId="urn:microsoft.com/office/officeart/2016/7/layout/RepeatingBendingProcessNew"/>
    <dgm:cxn modelId="{C780A1CA-52C2-462C-852C-40AC62836E96}" type="presParOf" srcId="{0E86C73D-7289-415F-8C66-1E4DA672A417}" destId="{8CA9DEBE-EFF7-4C27-89A8-82AAC6240128}" srcOrd="0" destOrd="0" presId="urn:microsoft.com/office/officeart/2016/7/layout/RepeatingBendingProcessNew"/>
    <dgm:cxn modelId="{40FF90DE-A5D2-4E34-8385-A88FC81A7859}" type="presParOf" srcId="{B79A7C9B-693B-49B3-B6D4-86485F3ECF78}" destId="{3F5E1A1D-01AD-4798-B9F3-B68796A72047}" srcOrd="6" destOrd="0" presId="urn:microsoft.com/office/officeart/2016/7/layout/RepeatingBendingProcessNew"/>
    <dgm:cxn modelId="{76343758-94ED-468C-A6BF-75D42662FD66}" type="presParOf" srcId="{B79A7C9B-693B-49B3-B6D4-86485F3ECF78}" destId="{6EB71EAD-6347-438B-A778-E8FCE0475F2F}" srcOrd="7" destOrd="0" presId="urn:microsoft.com/office/officeart/2016/7/layout/RepeatingBendingProcessNew"/>
    <dgm:cxn modelId="{04C4B600-BA6D-4113-8142-539B333DE302}" type="presParOf" srcId="{6EB71EAD-6347-438B-A778-E8FCE0475F2F}" destId="{B79D0E44-56E7-446B-A584-485D16A726C7}" srcOrd="0" destOrd="0" presId="urn:microsoft.com/office/officeart/2016/7/layout/RepeatingBendingProcessNew"/>
    <dgm:cxn modelId="{8D4B23F8-2727-41DA-814A-8F6317A90D5D}" type="presParOf" srcId="{B79A7C9B-693B-49B3-B6D4-86485F3ECF78}" destId="{64B76612-B093-47F0-98D7-33F1CE509B04}" srcOrd="8" destOrd="0" presId="urn:microsoft.com/office/officeart/2016/7/layout/RepeatingBendingProcessNew"/>
    <dgm:cxn modelId="{198ED6AB-4B58-47B9-A670-8C59F3DAF33D}" type="presParOf" srcId="{B79A7C9B-693B-49B3-B6D4-86485F3ECF78}" destId="{6D381FCC-2BC4-4101-B3A2-27E01E623E9A}" srcOrd="9" destOrd="0" presId="urn:microsoft.com/office/officeart/2016/7/layout/RepeatingBendingProcessNew"/>
    <dgm:cxn modelId="{89BA5A9F-E028-413B-8942-2A52A6E16C24}" type="presParOf" srcId="{6D381FCC-2BC4-4101-B3A2-27E01E623E9A}" destId="{0F61B0D3-7D1D-40B3-AB04-B429F2AF3716}" srcOrd="0" destOrd="0" presId="urn:microsoft.com/office/officeart/2016/7/layout/RepeatingBendingProcessNew"/>
    <dgm:cxn modelId="{C3C27F39-CBEC-4390-A5B2-CA098496F31D}" type="presParOf" srcId="{B79A7C9B-693B-49B3-B6D4-86485F3ECF78}" destId="{AC0481E5-89FA-4D5B-B69C-CC9614D2CFDB}" srcOrd="10" destOrd="0" presId="urn:microsoft.com/office/officeart/2016/7/layout/RepeatingBendingProcessNew"/>
    <dgm:cxn modelId="{9B78AC1A-6A34-4687-9FC4-ADB7A4A7A013}" type="presParOf" srcId="{B79A7C9B-693B-49B3-B6D4-86485F3ECF78}" destId="{07D56EC8-A8BF-4B78-9E48-8E704BF0D190}" srcOrd="11" destOrd="0" presId="urn:microsoft.com/office/officeart/2016/7/layout/RepeatingBendingProcessNew"/>
    <dgm:cxn modelId="{E7C23608-A364-495E-9C65-E30505E7F05B}" type="presParOf" srcId="{07D56EC8-A8BF-4B78-9E48-8E704BF0D190}" destId="{8C0CB15A-5BF0-4368-874A-D3FE5DB89BD4}" srcOrd="0" destOrd="0" presId="urn:microsoft.com/office/officeart/2016/7/layout/RepeatingBendingProcessNew"/>
    <dgm:cxn modelId="{E5814070-EC33-45D7-A2AD-FF02BFF626EB}" type="presParOf" srcId="{B79A7C9B-693B-49B3-B6D4-86485F3ECF78}" destId="{7DCFCAC6-06E5-4B2B-B380-9FA7530B66C3}" srcOrd="12" destOrd="0" presId="urn:microsoft.com/office/officeart/2016/7/layout/RepeatingBendingProcessNew"/>
    <dgm:cxn modelId="{6613CF86-23D6-4327-BD8E-4A519AE1F1C7}" type="presParOf" srcId="{B79A7C9B-693B-49B3-B6D4-86485F3ECF78}" destId="{F06D8F6C-AE29-4299-AF53-E030931F3139}" srcOrd="13" destOrd="0" presId="urn:microsoft.com/office/officeart/2016/7/layout/RepeatingBendingProcessNew"/>
    <dgm:cxn modelId="{AA5F918F-835A-4150-B533-C2351F4D6683}" type="presParOf" srcId="{F06D8F6C-AE29-4299-AF53-E030931F3139}" destId="{CF43F1C8-9F70-42C4-8612-A009B7BC676A}" srcOrd="0" destOrd="0" presId="urn:microsoft.com/office/officeart/2016/7/layout/RepeatingBendingProcessNew"/>
    <dgm:cxn modelId="{CCECD4F2-731B-4C27-B1CE-F8CEB388CDB4}" type="presParOf" srcId="{B79A7C9B-693B-49B3-B6D4-86485F3ECF78}" destId="{51E5A04F-F775-43A6-B722-53C7D578B8E1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3B1B3-3555-4637-B6EA-B037C75DDEC9}">
      <dsp:nvSpPr>
        <dsp:cNvPr id="0" name=""/>
        <dsp:cNvSpPr/>
      </dsp:nvSpPr>
      <dsp:spPr>
        <a:xfrm>
          <a:off x="2959255" y="1465736"/>
          <a:ext cx="648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2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6410" y="1508058"/>
        <a:ext cx="33942" cy="6795"/>
      </dsp:txXfrm>
    </dsp:sp>
    <dsp:sp modelId="{8CD9F2E8-F59C-4D5E-85EF-A525AFD1E56A}">
      <dsp:nvSpPr>
        <dsp:cNvPr id="0" name=""/>
        <dsp:cNvSpPr/>
      </dsp:nvSpPr>
      <dsp:spPr>
        <a:xfrm>
          <a:off x="9523" y="625996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Eva Buschmann, </a:t>
          </a:r>
          <a:r>
            <a:rPr lang="nb-NO" sz="1200" kern="1200"/>
            <a:t>generalsekretær (daglig leder)</a:t>
          </a:r>
          <a:endParaRPr lang="en-US" sz="1200" kern="1200"/>
        </a:p>
      </dsp:txBody>
      <dsp:txXfrm>
        <a:off x="9523" y="625996"/>
        <a:ext cx="2951531" cy="1770919"/>
      </dsp:txXfrm>
    </dsp:sp>
    <dsp:sp modelId="{44392D25-17EF-4253-82BB-26D7EA5B77B4}">
      <dsp:nvSpPr>
        <dsp:cNvPr id="0" name=""/>
        <dsp:cNvSpPr/>
      </dsp:nvSpPr>
      <dsp:spPr>
        <a:xfrm>
          <a:off x="6589639" y="1465736"/>
          <a:ext cx="648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2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96794" y="1508058"/>
        <a:ext cx="33942" cy="6795"/>
      </dsp:txXfrm>
    </dsp:sp>
    <dsp:sp modelId="{EAF093E1-A1BF-4215-8C64-097E46D2A40D}">
      <dsp:nvSpPr>
        <dsp:cNvPr id="0" name=""/>
        <dsp:cNvSpPr/>
      </dsp:nvSpPr>
      <dsp:spPr>
        <a:xfrm>
          <a:off x="3639908" y="625996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Ole Kristian Fagersand, </a:t>
          </a:r>
          <a:r>
            <a:rPr lang="nb-NO" sz="1200" kern="1200"/>
            <a:t>økonomirådgiver </a:t>
          </a:r>
          <a:br>
            <a:rPr lang="nb-NO" sz="1200" kern="1200"/>
          </a:br>
          <a:r>
            <a:rPr lang="nb-NO" sz="1200" kern="1200"/>
            <a:t>Medlemsansvarlig, regnskap (også for nesten alle fylkeslag), følger opp avtaler, systemer og prosjekter </a:t>
          </a:r>
          <a:endParaRPr lang="en-US" sz="1200" kern="1200"/>
        </a:p>
      </dsp:txBody>
      <dsp:txXfrm>
        <a:off x="3639908" y="625996"/>
        <a:ext cx="2951531" cy="1770919"/>
      </dsp:txXfrm>
    </dsp:sp>
    <dsp:sp modelId="{0E86C73D-7289-415F-8C66-1E4DA672A417}">
      <dsp:nvSpPr>
        <dsp:cNvPr id="0" name=""/>
        <dsp:cNvSpPr/>
      </dsp:nvSpPr>
      <dsp:spPr>
        <a:xfrm>
          <a:off x="10220023" y="1465736"/>
          <a:ext cx="648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2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527178" y="1508058"/>
        <a:ext cx="33942" cy="6795"/>
      </dsp:txXfrm>
    </dsp:sp>
    <dsp:sp modelId="{AE09071E-4F0D-4116-8456-D68D94622CC0}">
      <dsp:nvSpPr>
        <dsp:cNvPr id="0" name=""/>
        <dsp:cNvSpPr/>
      </dsp:nvSpPr>
      <dsp:spPr>
        <a:xfrm>
          <a:off x="7270292" y="625996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Kristin Benestad, </a:t>
          </a:r>
          <a:r>
            <a:rPr lang="nb-NO" sz="1200" kern="1200"/>
            <a:t>rådgiver </a:t>
          </a:r>
          <a:br>
            <a:rPr lang="nb-NO" sz="1200" kern="1200"/>
          </a:br>
          <a:r>
            <a:rPr lang="nb-NO" sz="1200" kern="1200"/>
            <a:t>Organisasjonsrådgiver (landsmøtet, sentralstyret, fylkeslag, nettverk, likepersonsarbeid)</a:t>
          </a:r>
          <a:br>
            <a:rPr lang="nb-NO" sz="1200" kern="1200"/>
          </a:br>
          <a:r>
            <a:rPr lang="nb-NO" sz="1200" kern="1200"/>
            <a:t>Interessepolitisk rådgiver</a:t>
          </a:r>
          <a:endParaRPr lang="en-US" sz="1200" kern="1200"/>
        </a:p>
      </dsp:txBody>
      <dsp:txXfrm>
        <a:off x="7270292" y="625996"/>
        <a:ext cx="2951531" cy="1770919"/>
      </dsp:txXfrm>
    </dsp:sp>
    <dsp:sp modelId="{6EB71EAD-6347-438B-A778-E8FCE0475F2F}">
      <dsp:nvSpPr>
        <dsp:cNvPr id="0" name=""/>
        <dsp:cNvSpPr/>
      </dsp:nvSpPr>
      <dsp:spPr>
        <a:xfrm>
          <a:off x="1485289" y="2395115"/>
          <a:ext cx="10891152" cy="648252"/>
        </a:xfrm>
        <a:custGeom>
          <a:avLst/>
          <a:gdLst/>
          <a:ahLst/>
          <a:cxnLst/>
          <a:rect l="0" t="0" r="0" b="0"/>
          <a:pathLst>
            <a:path>
              <a:moveTo>
                <a:pt x="10891152" y="0"/>
              </a:moveTo>
              <a:lnTo>
                <a:pt x="10891152" y="341226"/>
              </a:lnTo>
              <a:lnTo>
                <a:pt x="0" y="341226"/>
              </a:lnTo>
              <a:lnTo>
                <a:pt x="0" y="64825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58058" y="2715844"/>
        <a:ext cx="545614" cy="6795"/>
      </dsp:txXfrm>
    </dsp:sp>
    <dsp:sp modelId="{3F5E1A1D-01AD-4798-B9F3-B68796A72047}">
      <dsp:nvSpPr>
        <dsp:cNvPr id="0" name=""/>
        <dsp:cNvSpPr/>
      </dsp:nvSpPr>
      <dsp:spPr>
        <a:xfrm>
          <a:off x="10900676" y="625996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Helle Aasheim, </a:t>
          </a:r>
          <a:br>
            <a:rPr lang="nb-NO" sz="1200" b="1" kern="1200" dirty="0"/>
          </a:br>
          <a:r>
            <a:rPr lang="nb-NO" sz="1200" b="1" kern="1200" dirty="0"/>
            <a:t>f</a:t>
          </a:r>
          <a:r>
            <a:rPr lang="nb-NO" sz="1200" kern="1200" dirty="0"/>
            <a:t>aglig rådgiver</a:t>
          </a:r>
          <a:br>
            <a:rPr lang="nb-NO" sz="1200" kern="1200" dirty="0"/>
          </a:br>
          <a:r>
            <a:rPr lang="nb-NO" sz="1200" kern="1200" dirty="0"/>
            <a:t>Rådgivningstelefon, CP-konferanse, faglige spørsmål (CP-diagnosen), sommerleir</a:t>
          </a:r>
          <a:endParaRPr lang="en-US" sz="1200" kern="1200" dirty="0"/>
        </a:p>
      </dsp:txBody>
      <dsp:txXfrm>
        <a:off x="10900676" y="625996"/>
        <a:ext cx="2951531" cy="1770919"/>
      </dsp:txXfrm>
    </dsp:sp>
    <dsp:sp modelId="{6D381FCC-2BC4-4101-B3A2-27E01E623E9A}">
      <dsp:nvSpPr>
        <dsp:cNvPr id="0" name=""/>
        <dsp:cNvSpPr/>
      </dsp:nvSpPr>
      <dsp:spPr>
        <a:xfrm>
          <a:off x="2959255" y="3915507"/>
          <a:ext cx="648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2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66410" y="3957830"/>
        <a:ext cx="33942" cy="6795"/>
      </dsp:txXfrm>
    </dsp:sp>
    <dsp:sp modelId="{64B76612-B093-47F0-98D7-33F1CE509B04}">
      <dsp:nvSpPr>
        <dsp:cNvPr id="0" name=""/>
        <dsp:cNvSpPr/>
      </dsp:nvSpPr>
      <dsp:spPr>
        <a:xfrm>
          <a:off x="9523" y="3075768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Charlotte Åsland-Larsen</a:t>
          </a:r>
          <a:r>
            <a:rPr lang="nb-NO" sz="1200" kern="1200"/>
            <a:t>, redaktør</a:t>
          </a:r>
          <a:br>
            <a:rPr lang="nb-NO" sz="1200" kern="1200"/>
          </a:br>
          <a:r>
            <a:rPr lang="nb-NO" sz="1200" kern="1200"/>
            <a:t>Informasjonsansvarlig (CP-bladet, Nettsider, Sosiale medier), CPU</a:t>
          </a:r>
          <a:endParaRPr lang="en-US" sz="1200" kern="1200"/>
        </a:p>
      </dsp:txBody>
      <dsp:txXfrm>
        <a:off x="9523" y="3075768"/>
        <a:ext cx="2951531" cy="1770919"/>
      </dsp:txXfrm>
    </dsp:sp>
    <dsp:sp modelId="{07D56EC8-A8BF-4B78-9E48-8E704BF0D190}">
      <dsp:nvSpPr>
        <dsp:cNvPr id="0" name=""/>
        <dsp:cNvSpPr/>
      </dsp:nvSpPr>
      <dsp:spPr>
        <a:xfrm>
          <a:off x="6589639" y="3915507"/>
          <a:ext cx="648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2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96794" y="3957830"/>
        <a:ext cx="33942" cy="6795"/>
      </dsp:txXfrm>
    </dsp:sp>
    <dsp:sp modelId="{AC0481E5-89FA-4D5B-B69C-CC9614D2CFDB}">
      <dsp:nvSpPr>
        <dsp:cNvPr id="0" name=""/>
        <dsp:cNvSpPr/>
      </dsp:nvSpPr>
      <dsp:spPr>
        <a:xfrm>
          <a:off x="3639908" y="3075768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Anita Hanken, </a:t>
          </a:r>
          <a:r>
            <a:rPr lang="nb-NO" sz="1200" b="0" kern="1200" dirty="0"/>
            <a:t>rådgiver</a:t>
          </a:r>
          <a:br>
            <a:rPr lang="nb-NO" sz="1200" kern="1200" dirty="0"/>
          </a:br>
          <a:r>
            <a:rPr lang="nb-NO" sz="1200" kern="1200" dirty="0"/>
            <a:t>Prosjekter (mye informasjon), Stiftelsen Dam, nyhetsbrevet, storsamlingen, nettverket </a:t>
          </a:r>
          <a:r>
            <a:rPr lang="nb-NO" sz="1200" kern="1200"/>
            <a:t>for småbarnsforeldre</a:t>
          </a:r>
          <a:endParaRPr lang="en-US" sz="1200" kern="1200" dirty="0"/>
        </a:p>
      </dsp:txBody>
      <dsp:txXfrm>
        <a:off x="3639908" y="3075768"/>
        <a:ext cx="2951531" cy="1770919"/>
      </dsp:txXfrm>
    </dsp:sp>
    <dsp:sp modelId="{F06D8F6C-AE29-4299-AF53-E030931F3139}">
      <dsp:nvSpPr>
        <dsp:cNvPr id="0" name=""/>
        <dsp:cNvSpPr/>
      </dsp:nvSpPr>
      <dsp:spPr>
        <a:xfrm>
          <a:off x="10220023" y="3915507"/>
          <a:ext cx="648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25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527178" y="3957830"/>
        <a:ext cx="33942" cy="6795"/>
      </dsp:txXfrm>
    </dsp:sp>
    <dsp:sp modelId="{7DCFCAC6-06E5-4B2B-B380-9FA7530B66C3}">
      <dsp:nvSpPr>
        <dsp:cNvPr id="0" name=""/>
        <dsp:cNvSpPr/>
      </dsp:nvSpPr>
      <dsp:spPr>
        <a:xfrm>
          <a:off x="7270292" y="3075768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Vegard Hauge, </a:t>
          </a:r>
          <a:r>
            <a:rPr lang="nb-NO" sz="1200" b="0" kern="1200" dirty="0"/>
            <a:t>innsamlingsrådgiver</a:t>
          </a:r>
          <a:br>
            <a:rPr lang="nb-NO" sz="1200" kern="1200" dirty="0"/>
          </a:br>
          <a:r>
            <a:rPr lang="nb-NO" sz="1200" kern="1200" dirty="0"/>
            <a:t>Inntektsarbeid (</a:t>
          </a:r>
          <a:r>
            <a:rPr lang="nb-NO" sz="1200" kern="1200" dirty="0" err="1"/>
            <a:t>fundraising</a:t>
          </a:r>
          <a:r>
            <a:rPr lang="nb-NO" sz="1200" kern="1200" dirty="0"/>
            <a:t>), sommerleir</a:t>
          </a:r>
          <a:endParaRPr lang="en-US" sz="1200" kern="1200" dirty="0"/>
        </a:p>
      </dsp:txBody>
      <dsp:txXfrm>
        <a:off x="7270292" y="3075768"/>
        <a:ext cx="2951531" cy="1770919"/>
      </dsp:txXfrm>
    </dsp:sp>
    <dsp:sp modelId="{51E5A04F-F775-43A6-B722-53C7D578B8E1}">
      <dsp:nvSpPr>
        <dsp:cNvPr id="0" name=""/>
        <dsp:cNvSpPr/>
      </dsp:nvSpPr>
      <dsp:spPr>
        <a:xfrm>
          <a:off x="10900676" y="3075768"/>
          <a:ext cx="2951531" cy="1770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28" tIns="151812" rIns="144628" bIns="15181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Marie Skramstad, </a:t>
          </a:r>
          <a:r>
            <a:rPr lang="nb-NO" sz="1200" b="0" kern="1200" dirty="0"/>
            <a:t>organisasjonsrådgiver</a:t>
          </a:r>
          <a:br>
            <a:rPr lang="nb-NO" sz="1200" b="1" kern="1200" dirty="0"/>
          </a:br>
          <a:r>
            <a:rPr lang="nb-NO" sz="1200" kern="1200" dirty="0"/>
            <a:t>Prosjekter, sommerleir</a:t>
          </a:r>
          <a:br>
            <a:rPr lang="nb-NO" sz="1200" kern="1200" dirty="0"/>
          </a:br>
          <a:br>
            <a:rPr lang="nb-NO" sz="1200" kern="1200" dirty="0"/>
          </a:br>
          <a:br>
            <a:rPr lang="nb-NO" sz="1200" b="1" kern="1200" dirty="0"/>
          </a:br>
          <a:br>
            <a:rPr lang="nb-NO" sz="1200" b="1" kern="1200" dirty="0"/>
          </a:br>
          <a:br>
            <a:rPr lang="nb-NO" sz="1200" kern="1200" dirty="0"/>
          </a:br>
          <a:br>
            <a:rPr lang="nb-NO" sz="1200" kern="1200" dirty="0"/>
          </a:br>
          <a:endParaRPr lang="en-US" sz="1200" kern="1200" dirty="0"/>
        </a:p>
      </dsp:txBody>
      <dsp:txXfrm>
        <a:off x="10900676" y="3075768"/>
        <a:ext cx="2951531" cy="1770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F1107-4776-4743-BCCC-7EBEF39D60A7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D71A-9926-46F6-B1BB-2D739B6882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02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383D-A348-4458-9948-9D2D02BFFDB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77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383D-A348-4458-9948-9D2D02BFFDB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10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383D-A348-4458-9948-9D2D02BFFDB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01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18.04.2024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18.04.2024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.no/om-oss/vi-mener/styringsdokumenter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6600" dirty="0"/>
              <a:t>Velkommen til opplæringskurs for tillitsvalgte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nb-NO" dirty="0"/>
            </a:br>
            <a:r>
              <a:rPr lang="nb-NO" dirty="0"/>
              <a:t>Del 1: Introduksjon til CP-foreningen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17.04.2024 Kristin Benestad, rådgiver i CP-foreningen</a:t>
            </a:r>
          </a:p>
        </p:txBody>
      </p:sp>
    </p:spTree>
    <p:extLst>
      <p:ext uri="{BB962C8B-B14F-4D97-AF65-F5344CB8AC3E}">
        <p14:creationId xmlns:p14="http://schemas.microsoft.com/office/powerpoint/2010/main" val="428889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A4FE3D-2A10-4627-ACAB-1945F8A2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288037"/>
            <a:ext cx="9796631" cy="1340348"/>
          </a:xfrm>
        </p:spPr>
        <p:txBody>
          <a:bodyPr anchor="b">
            <a:normAutofit fontScale="90000"/>
          </a:bodyPr>
          <a:lstStyle/>
          <a:p>
            <a:br>
              <a:rPr lang="nb-NO" sz="4000" b="1" dirty="0">
                <a:solidFill>
                  <a:schemeClr val="tx1"/>
                </a:solidFill>
              </a:rPr>
            </a:br>
            <a:r>
              <a:rPr lang="nb-NO" sz="5300" b="1" dirty="0">
                <a:solidFill>
                  <a:schemeClr val="tx1"/>
                </a:solidFill>
              </a:rPr>
              <a:t>Interessepolitiske saker (forts.)</a:t>
            </a:r>
            <a:br>
              <a:rPr lang="nb-NO" sz="4000" b="1" dirty="0">
                <a:solidFill>
                  <a:schemeClr val="tx1"/>
                </a:solidFill>
              </a:rPr>
            </a:br>
            <a:endParaRPr lang="nb-NO" sz="40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85D70-7BE0-45CA-805C-76A416F0E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983" y="1628384"/>
            <a:ext cx="7966554" cy="6538586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endParaRPr lang="nb-NO" sz="2900" dirty="0"/>
          </a:p>
          <a:p>
            <a:pPr>
              <a:buClrTx/>
            </a:pPr>
            <a:r>
              <a:rPr lang="nb-NO" sz="11200" dirty="0"/>
              <a:t>Vi vil også arbeide for en inkluderende skole, blant annet retten til alternativ supplerende kommunikasjon (ASK).</a:t>
            </a:r>
          </a:p>
          <a:p>
            <a:pPr>
              <a:buClrTx/>
            </a:pPr>
            <a:r>
              <a:rPr lang="nb-NO" sz="11200" dirty="0"/>
              <a:t>Vi vil fortsatt arbeide for at flere kan ta del i  </a:t>
            </a:r>
            <a:r>
              <a:rPr lang="nb-NO" sz="11200" b="1" dirty="0"/>
              <a:t>arbeidslivet</a:t>
            </a:r>
            <a:r>
              <a:rPr lang="nb-NO" sz="11200" dirty="0"/>
              <a:t> og beholde arbeidslivstilknytningen lengst mulig. Det må også bli lettere å kombinere arbeid og trygd, og ta i bruk restarbeidsevne.</a:t>
            </a:r>
          </a:p>
          <a:p>
            <a:pPr>
              <a:buClrTx/>
            </a:pPr>
            <a:r>
              <a:rPr lang="nb-NO" sz="11200" dirty="0"/>
              <a:t>Vi vil også arbeide for </a:t>
            </a:r>
            <a:r>
              <a:rPr lang="nb-NO" sz="11200" b="1" dirty="0"/>
              <a:t>økonomisk trygghet og gode levekår. </a:t>
            </a:r>
            <a:r>
              <a:rPr lang="nb-NO" sz="11200" dirty="0"/>
              <a:t>Eksempelvis heve minsteytelser, øke grunn- og hjelpestønad, redusere egenandeler, innføre en mer rettferdig bostøtte, øke bevilgningen til aktivitetsmidler for voksne osv.</a:t>
            </a:r>
          </a:p>
          <a:p>
            <a:pPr>
              <a:buClrTx/>
            </a:pPr>
            <a:r>
              <a:rPr lang="nb-NO" sz="11200" dirty="0"/>
              <a:t>Sette søkelys på </a:t>
            </a:r>
            <a:r>
              <a:rPr lang="nb-NO" sz="11200" b="1" dirty="0"/>
              <a:t>eldrepolitikk</a:t>
            </a:r>
            <a:r>
              <a:rPr lang="nb-NO" sz="11200" dirty="0"/>
              <a:t> for personer mer funksjonsnedsettelser (egen LM-uttalelse).</a:t>
            </a:r>
          </a:p>
          <a:p>
            <a:pPr>
              <a:buClrTx/>
            </a:pPr>
            <a:endParaRPr lang="nb-NO" sz="9600" dirty="0"/>
          </a:p>
          <a:p>
            <a:pPr>
              <a:buClrTx/>
            </a:pPr>
            <a:endParaRPr lang="nb-NO" sz="8600" dirty="0"/>
          </a:p>
          <a:p>
            <a:pPr>
              <a:buClrTx/>
            </a:pPr>
            <a:endParaRPr lang="nb-NO" sz="8600" dirty="0"/>
          </a:p>
          <a:p>
            <a:pPr>
              <a:buClrTx/>
            </a:pPr>
            <a:endParaRPr lang="nb-NO" sz="2400" dirty="0"/>
          </a:p>
          <a:p>
            <a:pPr>
              <a:buClrTx/>
            </a:pPr>
            <a:endParaRPr lang="nb-NO" sz="2400" dirty="0"/>
          </a:p>
          <a:p>
            <a:pPr marL="0" indent="0">
              <a:buClrTx/>
              <a:buNone/>
            </a:pPr>
            <a:br>
              <a:rPr lang="nb-NO" sz="2400" dirty="0"/>
            </a:br>
            <a:endParaRPr lang="nb-NO" sz="2400" dirty="0"/>
          </a:p>
          <a:p>
            <a:pPr>
              <a:buClrTx/>
            </a:pPr>
            <a:endParaRPr lang="nb-NO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BE438D-BB67-4D40-A8F0-1FCFB387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1813" y="2390552"/>
            <a:ext cx="5766823" cy="322110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0045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F31871-5ED2-4186-A5AC-04E04EF5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Faglig arbeid</a:t>
            </a:r>
            <a:r>
              <a:rPr lang="nb-NO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136AE4-E525-4077-84AB-F26C7F139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765" y="2592324"/>
            <a:ext cx="6480810" cy="547268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nb-NO" sz="2800" dirty="0"/>
              <a:t>CP-foreningen har nylig sammen med  </a:t>
            </a:r>
            <a:r>
              <a:rPr lang="nb-NO" sz="2800" dirty="0" err="1"/>
              <a:t>NorCP</a:t>
            </a:r>
            <a:r>
              <a:rPr lang="nb-NO" sz="2800" dirty="0"/>
              <a:t> arrangert årets CP-konferanse på Oslo kongressenter.</a:t>
            </a:r>
          </a:p>
          <a:p>
            <a:pPr>
              <a:buClrTx/>
            </a:pPr>
            <a:r>
              <a:rPr lang="nb-NO" sz="2800" dirty="0"/>
              <a:t>Temaet i år var de nye retningslinjene for diagnostisering og oppfølging av personer med CP (i et livsløp).</a:t>
            </a:r>
          </a:p>
          <a:p>
            <a:pPr>
              <a:buClrTx/>
            </a:pPr>
            <a:r>
              <a:rPr lang="nb-NO" sz="2800" dirty="0"/>
              <a:t>Videre i 2024 vil vi bidra i arbeidet med å implementere de nye retningslinjene i alle helseforetak, bidra til å skape et mer likeverdig helsetilbud rundt om i landet.</a:t>
            </a:r>
          </a:p>
          <a:p>
            <a:pPr>
              <a:buClrTx/>
            </a:pPr>
            <a:r>
              <a:rPr lang="nb-NO" sz="2800" dirty="0"/>
              <a:t>Vi vil også prøve å starte opp igjen med lunsjprat og kveldsprat med ulike faglige innledninger.</a:t>
            </a:r>
          </a:p>
          <a:p>
            <a:pPr>
              <a:buClrTx/>
            </a:pPr>
            <a:endParaRPr lang="nb-NO" sz="2800" dirty="0"/>
          </a:p>
          <a:p>
            <a:pPr>
              <a:buClrTx/>
            </a:pPr>
            <a:endParaRPr lang="nb-NO" sz="2800" dirty="0">
              <a:solidFill>
                <a:schemeClr val="tx2"/>
              </a:solidFill>
            </a:endParaRPr>
          </a:p>
          <a:p>
            <a:pPr>
              <a:buClrTx/>
            </a:pP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8" name="Plassholder for bilde 7" descr="Et bilde som inneholder klær, person, kvinne, Menneskeansikt&#10;&#10;Automatisk generert beskrivelse">
            <a:extLst>
              <a:ext uri="{FF2B5EF4-FFF2-40B4-BE49-F238E27FC236}">
                <a16:creationId xmlns:a16="http://schemas.microsoft.com/office/drawing/2014/main" id="{B413C418-91DE-3C00-1491-0ECD162D5B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r="17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542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F31871-5ED2-4186-A5AC-04E04EF5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Likepersonsarbeid</a:t>
            </a:r>
            <a:r>
              <a:rPr lang="nb-NO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136AE4-E525-4077-84AB-F26C7F139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765" y="2592324"/>
            <a:ext cx="6480810" cy="547268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nb-NO" sz="3200" dirty="0"/>
              <a:t>Pr. 31.12.23 hadde vi 25 likepersoner i den nasjonale telefonkontaktordningen.</a:t>
            </a:r>
          </a:p>
          <a:p>
            <a:pPr>
              <a:buClrTx/>
            </a:pPr>
            <a:r>
              <a:rPr lang="nb-NO" sz="3200" dirty="0"/>
              <a:t>Våren 2024 har vi gitt tilbud til seks nye likepersoner der målgruppa er foreldre til barn med CP i alderen 0-3 år.</a:t>
            </a:r>
          </a:p>
          <a:p>
            <a:pPr>
              <a:buClrTx/>
            </a:pPr>
            <a:r>
              <a:rPr lang="nb-NO" sz="3200" dirty="0"/>
              <a:t> Vi har også en nasjonal rådgivningstelefon.</a:t>
            </a:r>
          </a:p>
          <a:p>
            <a:pPr>
              <a:buClrTx/>
            </a:pPr>
            <a:r>
              <a:rPr lang="nb-NO" sz="3200" dirty="0"/>
              <a:t>I tillegg arrangeres det rekke likepersonsaktiviteter rundt om i landet i regi av fylkene.</a:t>
            </a:r>
          </a:p>
          <a:p>
            <a:pPr marL="0" indent="0">
              <a:buClrTx/>
              <a:buNone/>
            </a:pPr>
            <a:endParaRPr lang="nb-NO" sz="3200" dirty="0">
              <a:solidFill>
                <a:schemeClr val="accent2"/>
              </a:solidFill>
            </a:endParaRPr>
          </a:p>
          <a:p>
            <a:pPr marL="0" indent="0">
              <a:buClrTx/>
              <a:buNone/>
            </a:pPr>
            <a:endParaRPr lang="nb-NO" sz="3200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59" y="2088321"/>
            <a:ext cx="7483017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4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E4E58-B765-4181-B5DB-1FD94DFE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Bredden i likepersonsarbeidet vårt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323231-D2DE-44BA-9BC2-0FE31E58E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366010"/>
            <a:ext cx="5780723" cy="569899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3600" b="1" dirty="0"/>
              <a:t>a) en-til-en basert aktivitet: </a:t>
            </a:r>
            <a:r>
              <a:rPr lang="nb-NO" sz="3600" dirty="0"/>
              <a:t>telefon/kontakttjeneste/</a:t>
            </a:r>
            <a:br>
              <a:rPr lang="nb-NO" sz="3600" dirty="0"/>
            </a:br>
            <a:r>
              <a:rPr lang="nb-NO" sz="3600" dirty="0"/>
              <a:t>rådgivningstjeneste</a:t>
            </a:r>
          </a:p>
          <a:p>
            <a:pPr>
              <a:buClrTx/>
            </a:pPr>
            <a:r>
              <a:rPr lang="nb-NO" sz="3600" b="1" dirty="0"/>
              <a:t>b) gruppebaserte aktiviteter: </a:t>
            </a:r>
            <a:br>
              <a:rPr lang="nb-NO" sz="3600" b="1" dirty="0"/>
            </a:br>
            <a:r>
              <a:rPr lang="nb-NO" sz="3600" dirty="0"/>
              <a:t>likepersonskurs, samtalegrupper og aktivitetsgrupper.</a:t>
            </a:r>
          </a:p>
          <a:p>
            <a:pPr marL="0" indent="0">
              <a:buClrTx/>
              <a:buNone/>
            </a:pPr>
            <a:br>
              <a:rPr lang="nb-NO" sz="3600" dirty="0"/>
            </a:br>
            <a:endParaRPr lang="nb-NO" sz="3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6AFFB-86B1-46B2-B4C8-8103A57F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9692" y="2286000"/>
            <a:ext cx="8382000" cy="6424246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nb-NO" sz="3800" dirty="0"/>
              <a:t>Den nasjonale telefonkontaktordningen bestående 25/31 likepersoner </a:t>
            </a:r>
          </a:p>
          <a:p>
            <a:pPr>
              <a:buClrTx/>
            </a:pPr>
            <a:r>
              <a:rPr lang="nb-NO" sz="3800" dirty="0"/>
              <a:t>Den nasjonale rådgivningstelefonen</a:t>
            </a:r>
            <a:br>
              <a:rPr lang="nb-NO" sz="3800" dirty="0"/>
            </a:br>
            <a:r>
              <a:rPr lang="nb-NO" sz="3800" dirty="0"/>
              <a:t>v/Helle</a:t>
            </a:r>
          </a:p>
          <a:p>
            <a:pPr>
              <a:buClrTx/>
            </a:pPr>
            <a:r>
              <a:rPr lang="nb-NO" sz="3800" dirty="0"/>
              <a:t>Opplæringskurs og erfaringssamlinger for likepersoner.</a:t>
            </a:r>
          </a:p>
          <a:p>
            <a:pPr>
              <a:buClrTx/>
            </a:pPr>
            <a:r>
              <a:rPr lang="nb-NO" sz="3800" dirty="0"/>
              <a:t>Målgruppebaserte kurs på storsamlingen </a:t>
            </a:r>
          </a:p>
          <a:p>
            <a:pPr>
              <a:buClrTx/>
            </a:pPr>
            <a:r>
              <a:rPr lang="nb-NO" sz="3800" dirty="0"/>
              <a:t>Målgruppebaserte samlinger i fylkeslagene: </a:t>
            </a:r>
            <a:br>
              <a:rPr lang="nb-NO" sz="3800" dirty="0"/>
            </a:br>
            <a:r>
              <a:rPr lang="nb-NO" sz="3800" dirty="0"/>
              <a:t>Ungdomstreff, foreldretreff, seniortreff, besteforeldretreff, treff for voksne med lett grad av CP, foreldre til tenåringer med alvorlig grad av CP.</a:t>
            </a:r>
          </a:p>
          <a:p>
            <a:pPr>
              <a:buClrTx/>
            </a:pPr>
            <a:r>
              <a:rPr lang="nb-NO" sz="3800" dirty="0"/>
              <a:t>Målgruppebaserte og tilrettelagte aktiviteter: kokkekurs, Sabeltanngym, terapi-ridning, terapibading, </a:t>
            </a:r>
            <a:r>
              <a:rPr lang="nb-NO" sz="3800" dirty="0" err="1"/>
              <a:t>sitski</a:t>
            </a:r>
            <a:r>
              <a:rPr lang="nb-NO" sz="3800" dirty="0"/>
              <a:t> osv.</a:t>
            </a:r>
          </a:p>
          <a:p>
            <a:pPr>
              <a:buClrTx/>
            </a:pPr>
            <a:r>
              <a:rPr lang="nb-NO" sz="3800" dirty="0"/>
              <a:t>Fysiske og digitale temamøter </a:t>
            </a:r>
          </a:p>
          <a:p>
            <a:pPr>
              <a:buClrTx/>
            </a:pPr>
            <a:r>
              <a:rPr lang="nb-NO" sz="3800" dirty="0"/>
              <a:t>Facebook-grupper </a:t>
            </a:r>
          </a:p>
          <a:p>
            <a:pPr>
              <a:buClrTx/>
            </a:pPr>
            <a:r>
              <a:rPr lang="nb-NO" sz="3800" dirty="0"/>
              <a:t>Aktiviteter i regi av nettverkene </a:t>
            </a:r>
            <a:br>
              <a:rPr lang="nb-NO" sz="3800" dirty="0"/>
            </a:br>
            <a:br>
              <a:rPr lang="nb-NO" sz="3800" dirty="0"/>
            </a:br>
            <a:endParaRPr lang="nb-NO" sz="3800" dirty="0"/>
          </a:p>
          <a:p>
            <a:pPr marL="0" indent="0">
              <a:buClrTx/>
              <a:buNone/>
            </a:pPr>
            <a:br>
              <a:rPr lang="nb-NO" sz="3800" dirty="0"/>
            </a:br>
            <a:endParaRPr lang="nb-NO" sz="3800" dirty="0"/>
          </a:p>
          <a:p>
            <a:pPr>
              <a:buClrTx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0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Nettverk</a:t>
            </a:r>
            <a:r>
              <a:rPr lang="nb-NO" sz="5400" dirty="0">
                <a:solidFill>
                  <a:schemeClr val="tx1"/>
                </a:solidFill>
              </a:rPr>
              <a:t> </a:t>
            </a:r>
            <a:r>
              <a:rPr lang="nb-NO" sz="4800" dirty="0">
                <a:solidFill>
                  <a:schemeClr val="tx1"/>
                </a:solidFill>
              </a:rPr>
              <a:t> 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nb-NO" sz="3600" dirty="0"/>
              <a:t>Nettverkene har utviklet seg til å bli en viktig del av arbeidet vårt i CP-foreningen.</a:t>
            </a:r>
          </a:p>
          <a:p>
            <a:pPr>
              <a:buClrTx/>
            </a:pPr>
            <a:r>
              <a:rPr lang="nb-NO" sz="3600" u="sng" dirty="0"/>
              <a:t>Vi har i dag følgende nettverk: </a:t>
            </a:r>
            <a:br>
              <a:rPr lang="nb-NO" sz="3600" dirty="0"/>
            </a:br>
            <a:r>
              <a:rPr lang="nb-NO" sz="3600" dirty="0"/>
              <a:t>a) Voksne med lett motorisk grad av CP </a:t>
            </a:r>
            <a:br>
              <a:rPr lang="nb-NO" sz="3600" dirty="0"/>
            </a:br>
            <a:r>
              <a:rPr lang="nb-NO" sz="3600" dirty="0"/>
              <a:t>b) Småbarnsforeldre</a:t>
            </a:r>
            <a:br>
              <a:rPr lang="nb-NO" sz="3600" dirty="0"/>
            </a:br>
            <a:r>
              <a:rPr lang="nb-NO" sz="3600" dirty="0"/>
              <a:t>c) Ungdom (CPU</a:t>
            </a:r>
          </a:p>
          <a:p>
            <a:pPr>
              <a:buClrTx/>
            </a:pPr>
            <a:r>
              <a:rPr lang="nb-NO" sz="3600" dirty="0"/>
              <a:t>I tillegg har vi et gruppetilbud for foreldre til tenåringer som har alvorlig grad av CP.</a:t>
            </a:r>
          </a:p>
          <a:p>
            <a:pPr>
              <a:buClrTx/>
            </a:pPr>
            <a:r>
              <a:rPr lang="nb-NO" sz="3600" dirty="0"/>
              <a:t>En viktig målsetning for 2024 er å skape mer aktivitet i fylkene.</a:t>
            </a:r>
          </a:p>
          <a:p>
            <a:pPr>
              <a:buClrTx/>
            </a:pPr>
            <a:r>
              <a:rPr lang="nb-NO" sz="3600" dirty="0"/>
              <a:t>Bildet er fra et tilrettelagt kajakk-kurs for voksne med lett motorisk grad av CP i Oslo og Akershus i juni 2023.</a:t>
            </a:r>
            <a:br>
              <a:rPr lang="nb-NO" sz="3600" dirty="0"/>
            </a:br>
            <a:r>
              <a:rPr lang="nb-NO" sz="3600" dirty="0"/>
              <a:t> </a:t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8DC8F64-BBDC-90BA-0FDA-31A7C66F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375" y="2592324"/>
            <a:ext cx="6480175" cy="5166185"/>
          </a:xfrm>
        </p:spPr>
      </p:pic>
    </p:spTree>
    <p:extLst>
      <p:ext uri="{BB962C8B-B14F-4D97-AF65-F5344CB8AC3E}">
        <p14:creationId xmlns:p14="http://schemas.microsoft.com/office/powerpoint/2010/main" val="262196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7"/>
            <a:ext cx="13861732" cy="1167384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Prosjekt for nye foreldre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2956560"/>
            <a:ext cx="6132964" cy="40882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260157" y="2008615"/>
            <a:ext cx="72209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I 2024 har vi fått 400 000 kroner i støtte av Stiftelsen Dam til et Helse- prosjekt rettet mot familier som nylig har fått barn med CP-diagnose. Vi ønsker å nå flere av dem.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Målet er å hjelpe disse familiene, tilrettelegge gjennom informasjon og etablere kontakt med erfarne familier.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Prosjektgruppa består av åtte foreldre fra Vestland, Oslo og Akershus, Rogaland, Nordland og Trøndelag.</a:t>
            </a:r>
          </a:p>
          <a:p>
            <a:pPr>
              <a:buClrTx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Det er planlagt to fysiske samlinger og to digitale møter med prosjektgruppa. I mars ble det kurset i likepersonsarbeid, og det ble rekruttert nye likepersoner dedikert for aldersgruppa 0-3 år. 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nb-NO" sz="2000" dirty="0"/>
              <a:t>Prosjektgruppa oppfordres til å være aktive i sine fylkeslag og bidra til arrangementer for småbarnsfamilier. Prosjektet er en gylden mulighet til å få fart på </a:t>
            </a:r>
            <a:r>
              <a:rPr lang="nb-NO" sz="2000" dirty="0" err="1"/>
              <a:t>småbarnsgruppene</a:t>
            </a:r>
            <a:r>
              <a:rPr lang="nb-NO" sz="2000" dirty="0"/>
              <a:t> i fylkeslagene.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3945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Andre prosjekter</a:t>
            </a:r>
            <a:r>
              <a:rPr lang="nb-NO" sz="4800" dirty="0">
                <a:solidFill>
                  <a:schemeClr val="tx1"/>
                </a:solidFill>
              </a:rPr>
              <a:t>  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sz="2400" dirty="0"/>
              <a:t>Vi viderefører prosjektet med podkaster våren 2024.</a:t>
            </a:r>
          </a:p>
          <a:p>
            <a:pPr>
              <a:buClrTx/>
            </a:pPr>
            <a:r>
              <a:rPr lang="nb-NO" sz="2400" dirty="0"/>
              <a:t>Vi jobber også med ide om et filmprosjekt i tilknytning til storsamlingen i september.</a:t>
            </a:r>
          </a:p>
          <a:p>
            <a:pPr>
              <a:buClrTx/>
            </a:pPr>
            <a:r>
              <a:rPr lang="nb-NO" sz="2400" dirty="0"/>
              <a:t>Vi jobber kontinuerlig med å utvikle nye prosjektideer og søke midler til disse. </a:t>
            </a:r>
          </a:p>
          <a:p>
            <a:pPr>
              <a:buClrTx/>
            </a:pPr>
            <a:endParaRPr lang="nb-NO" sz="2400" dirty="0"/>
          </a:p>
          <a:p>
            <a:pPr>
              <a:buClrTx/>
            </a:pPr>
            <a:endParaRPr lang="nb-NO" sz="2400" dirty="0"/>
          </a:p>
          <a:p>
            <a:pPr>
              <a:buClrTx/>
            </a:pPr>
            <a:r>
              <a:rPr lang="nb-NO" sz="3200" b="1" dirty="0"/>
              <a:t>Se også vår oversikt over bøker og informasjonsmateriell på nettsidene.</a:t>
            </a:r>
          </a:p>
          <a:p>
            <a:pPr marL="0" indent="0">
              <a:buClrTx/>
              <a:buNone/>
            </a:pPr>
            <a:br>
              <a:rPr lang="nb-NO" sz="3200" b="1" dirty="0"/>
            </a:br>
            <a:endParaRPr lang="nb-NO" sz="3200" b="1" dirty="0"/>
          </a:p>
          <a:p>
            <a:pPr>
              <a:buClrTx/>
            </a:pP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502" y="6831"/>
            <a:ext cx="6091445" cy="9137169"/>
          </a:xfrm>
        </p:spPr>
      </p:pic>
    </p:spTree>
    <p:extLst>
      <p:ext uri="{BB962C8B-B14F-4D97-AF65-F5344CB8AC3E}">
        <p14:creationId xmlns:p14="http://schemas.microsoft.com/office/powerpoint/2010/main" val="374758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4" y="178849"/>
            <a:ext cx="6480810" cy="1800285"/>
          </a:xfrm>
        </p:spPr>
        <p:txBody>
          <a:bodyPr anchor="b"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Inntektsarbeid</a:t>
            </a:r>
            <a:r>
              <a:rPr lang="nb-NO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80362"/>
            <a:ext cx="7470484" cy="5484646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sz="2400" dirty="0"/>
              <a:t>Sentralstyret har vedtatt en detaljert handlingsplan for 2024. Å skaffe flere faste givere er hovedstrategien i CP-foreningens inntektsarbeid.</a:t>
            </a:r>
          </a:p>
          <a:p>
            <a:pPr>
              <a:buClrTx/>
            </a:pPr>
            <a:r>
              <a:rPr lang="nb-NO" sz="2400" dirty="0"/>
              <a:t>Vi vil spesielt arbeide med å bli mer synlige og utforme tydelige budskap som appellerer til å støtte det viktige arbeidet vårt. </a:t>
            </a:r>
          </a:p>
          <a:p>
            <a:pPr>
              <a:buClrTx/>
            </a:pPr>
            <a:r>
              <a:rPr lang="nb-NO" sz="2400" dirty="0"/>
              <a:t>Målet er å ta i bruk flere virkemidler og kommunikasjonskanaler, blant annet å annonsere på Facebook. </a:t>
            </a:r>
          </a:p>
          <a:p>
            <a:pPr>
              <a:buClrTx/>
            </a:pPr>
            <a:r>
              <a:rPr lang="nb-NO" sz="2400" dirty="0"/>
              <a:t>Vi vil snart lansere en underskriftskampanje med interessepolitisk tema «Hjelp utenfor sin egen kommune». Vi vil senere ta kontakt med de som har samtykket til det.</a:t>
            </a:r>
          </a:p>
          <a:p>
            <a:pPr>
              <a:buClrTx/>
            </a:pPr>
            <a:r>
              <a:rPr lang="nb-NO" sz="2400" dirty="0"/>
              <a:t>Det vil fortsatt være viktig å forankre inntektsarbeidet i alle ledd i organisasjonen. Vi skal kommunisere med giverne som betydningsfulle bidragsytere i vårt arbeid. </a:t>
            </a:r>
          </a:p>
          <a:p>
            <a:pPr>
              <a:buClrTx/>
            </a:pPr>
            <a:endParaRPr lang="nb-NO" sz="24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8DC8F64-BBDC-90BA-0FDA-31A7C66F93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72802" y="1260157"/>
            <a:ext cx="3057322" cy="6610427"/>
          </a:xfrm>
          <a:noFill/>
        </p:spPr>
      </p:pic>
    </p:spTree>
    <p:extLst>
      <p:ext uri="{BB962C8B-B14F-4D97-AF65-F5344CB8AC3E}">
        <p14:creationId xmlns:p14="http://schemas.microsoft.com/office/powerpoint/2010/main" val="115578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49128E-3332-EA17-4778-4BEEFE43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Informasjon og kommunikasjon</a:t>
            </a:r>
            <a:endParaRPr lang="nb-NO" sz="5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53EB8E-8C24-E121-90A3-B40499B0A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/>
              <a:t>Nettsider (dere har ansvar for fylkessidene)</a:t>
            </a:r>
          </a:p>
          <a:p>
            <a:pPr>
              <a:buClrTx/>
            </a:pPr>
            <a:r>
              <a:rPr lang="nb-NO" dirty="0"/>
              <a:t>Arrangementskalender (dere har ansvar for å legge inn arrangementer)</a:t>
            </a:r>
          </a:p>
          <a:p>
            <a:pPr>
              <a:buClrTx/>
            </a:pPr>
            <a:r>
              <a:rPr lang="nb-NO" dirty="0"/>
              <a:t>CP-bladet  (4 utgaver i året)</a:t>
            </a:r>
          </a:p>
          <a:p>
            <a:pPr>
              <a:buClrTx/>
            </a:pPr>
            <a:r>
              <a:rPr lang="nb-NO" dirty="0"/>
              <a:t>Facebook  (følg oss på ny side)</a:t>
            </a:r>
          </a:p>
          <a:p>
            <a:pPr>
              <a:buClrTx/>
            </a:pPr>
            <a:r>
              <a:rPr lang="nb-NO" dirty="0"/>
              <a:t>Instagram</a:t>
            </a:r>
          </a:p>
          <a:p>
            <a:pPr>
              <a:buClrTx/>
            </a:pPr>
            <a:r>
              <a:rPr lang="nb-NO" dirty="0"/>
              <a:t>Nyhetsbrev (meld deg på </a:t>
            </a:r>
            <a:r>
              <a:rPr lang="nb-NO"/>
              <a:t>via nettsida)</a:t>
            </a:r>
            <a:endParaRPr lang="nb-NO" dirty="0"/>
          </a:p>
          <a:p>
            <a:pPr>
              <a:buClrTx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85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Planlagte arrangementer  </a:t>
            </a:r>
            <a:endParaRPr lang="nb-NO" sz="48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2228" y="2580292"/>
            <a:ext cx="6480810" cy="5472684"/>
          </a:xfrm>
        </p:spPr>
        <p:txBody>
          <a:bodyPr>
            <a:normAutofit fontScale="47500" lnSpcReduction="20000"/>
          </a:bodyPr>
          <a:lstStyle/>
          <a:p>
            <a:pPr marL="0" indent="0">
              <a:buClrTx/>
              <a:buNone/>
            </a:pPr>
            <a:endParaRPr lang="nb-NO" sz="4400" dirty="0"/>
          </a:p>
          <a:p>
            <a:pPr>
              <a:buClrTx/>
            </a:pPr>
            <a:r>
              <a:rPr lang="nb-NO" sz="4400" dirty="0"/>
              <a:t>Landsmøte den 24.-26. mai, Scandic Fornebu</a:t>
            </a:r>
            <a:br>
              <a:rPr lang="nb-NO" sz="4400" dirty="0"/>
            </a:br>
            <a:r>
              <a:rPr lang="nb-NO" sz="4400" dirty="0"/>
              <a:t>(Bærum)</a:t>
            </a:r>
          </a:p>
          <a:p>
            <a:pPr>
              <a:buClrTx/>
            </a:pPr>
            <a:r>
              <a:rPr lang="nb-NO" sz="4400" dirty="0"/>
              <a:t>Barneleir den 20. juni -29. juli, Risøya</a:t>
            </a:r>
          </a:p>
          <a:p>
            <a:pPr>
              <a:buClrTx/>
            </a:pPr>
            <a:r>
              <a:rPr lang="nb-NO" sz="4400" dirty="0"/>
              <a:t>Ungdomsleir den 15. juli til 24. juli, Eidene </a:t>
            </a:r>
          </a:p>
          <a:p>
            <a:pPr>
              <a:buClrTx/>
            </a:pPr>
            <a:r>
              <a:rPr lang="nb-NO" sz="4400" dirty="0"/>
              <a:t>Voksenleir den 25. juli til 3. august, Eidene</a:t>
            </a:r>
          </a:p>
          <a:p>
            <a:pPr>
              <a:buClrTx/>
            </a:pPr>
            <a:r>
              <a:rPr lang="nb-NO" sz="4400" dirty="0"/>
              <a:t>Storsamling den 6-8. september, Thon Hotel Arena (Lillestrøm)</a:t>
            </a:r>
          </a:p>
          <a:p>
            <a:pPr>
              <a:buClrTx/>
            </a:pPr>
            <a:r>
              <a:rPr lang="nb-NO" sz="4400" dirty="0"/>
              <a:t>Ungdomssamling den 18-20. oktober, Thon hotel Storo (Oslo)</a:t>
            </a:r>
          </a:p>
          <a:p>
            <a:pPr>
              <a:buClrTx/>
            </a:pPr>
            <a:r>
              <a:rPr lang="nb-NO" sz="4400" dirty="0"/>
              <a:t>Fylkesledersamling den 1-3. november, Thon hotel Storo (Oslo)</a:t>
            </a:r>
          </a:p>
          <a:p>
            <a:pPr marL="0" indent="0">
              <a:buClrTx/>
              <a:buNone/>
            </a:pPr>
            <a:endParaRPr lang="nb-NO" sz="4400" dirty="0">
              <a:solidFill>
                <a:schemeClr val="accent2"/>
              </a:solidFill>
            </a:endParaRPr>
          </a:p>
          <a:p>
            <a:pPr marL="0" indent="0">
              <a:buClrTx/>
              <a:buNone/>
            </a:pPr>
            <a:br>
              <a:rPr lang="nb-NO" sz="4400" dirty="0"/>
            </a:br>
            <a:br>
              <a:rPr lang="nb-NO" sz="3600" dirty="0"/>
            </a:b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27" y="2580292"/>
            <a:ext cx="6480175" cy="4320514"/>
          </a:xfrm>
        </p:spPr>
      </p:pic>
    </p:spTree>
    <p:extLst>
      <p:ext uri="{BB962C8B-B14F-4D97-AF65-F5344CB8AC3E}">
        <p14:creationId xmlns:p14="http://schemas.microsoft.com/office/powerpoint/2010/main" val="4270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Innhold i denne bolken: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sz="3600" b="1" dirty="0"/>
          </a:p>
          <a:p>
            <a:pPr marL="0" indent="0">
              <a:buNone/>
            </a:pPr>
            <a:r>
              <a:rPr lang="nb-NO" sz="3600" b="1" dirty="0"/>
              <a:t>Punkter til gjennomgang:</a:t>
            </a:r>
          </a:p>
          <a:p>
            <a:pPr>
              <a:buClrTx/>
            </a:pPr>
            <a:r>
              <a:rPr lang="nb-NO" sz="3600" dirty="0"/>
              <a:t>organisasjonsstruktur (oppbygning)</a:t>
            </a:r>
          </a:p>
          <a:p>
            <a:pPr>
              <a:buClrTx/>
            </a:pPr>
            <a:r>
              <a:rPr lang="nb-NO" sz="3600" dirty="0"/>
              <a:t>styringsdokumenter</a:t>
            </a:r>
          </a:p>
          <a:p>
            <a:pPr>
              <a:buClrTx/>
            </a:pPr>
            <a:r>
              <a:rPr lang="nb-NO" sz="3600" dirty="0"/>
              <a:t>formålsparagraf</a:t>
            </a:r>
          </a:p>
          <a:p>
            <a:pPr>
              <a:buClrTx/>
            </a:pPr>
            <a:r>
              <a:rPr lang="nb-NO" sz="3600" dirty="0"/>
              <a:t>oppgaver </a:t>
            </a:r>
          </a:p>
          <a:p>
            <a:pPr>
              <a:buClrTx/>
            </a:pPr>
            <a:r>
              <a:rPr lang="nb-NO" sz="3600" dirty="0"/>
              <a:t>prioriteringer og satsningsområder i 2024</a:t>
            </a:r>
          </a:p>
          <a:p>
            <a:pPr>
              <a:buClrTx/>
            </a:pPr>
            <a:r>
              <a:rPr lang="nb-NO" sz="3600" dirty="0"/>
              <a:t>CP-skolen og tillitsvalgtopplæring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sz="3600" b="1" dirty="0"/>
          </a:p>
          <a:p>
            <a:pPr marL="0" indent="0">
              <a:buNone/>
            </a:pPr>
            <a:r>
              <a:rPr lang="nb-NO" sz="3600" b="1" dirty="0"/>
              <a:t>Målsetninger: </a:t>
            </a:r>
          </a:p>
          <a:p>
            <a:pPr>
              <a:buClrTx/>
            </a:pPr>
            <a:r>
              <a:rPr lang="nb-NO" sz="3600" dirty="0"/>
              <a:t>Bli mer kjent med CP-foreningen </a:t>
            </a:r>
          </a:p>
          <a:p>
            <a:pPr>
              <a:buClrTx/>
            </a:pPr>
            <a:r>
              <a:rPr lang="nb-NO" sz="3600" dirty="0"/>
              <a:t>Få en oversikt over hva foreningen jobber med og hvilke prioriteringer som er fastsatt.</a:t>
            </a:r>
            <a:br>
              <a:rPr lang="nb-NO" sz="3600" dirty="0"/>
            </a:br>
            <a:br>
              <a:rPr lang="nb-NO" sz="3600" dirty="0"/>
            </a:br>
            <a:br>
              <a:rPr lang="nb-NO" sz="3600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439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E998FA-4C34-10D9-7888-7E11DCBA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7200" b="1" dirty="0">
                <a:solidFill>
                  <a:schemeClr val="tx1"/>
                </a:solidFill>
              </a:rPr>
              <a:t>CP-skolen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C09C00-43AF-0B27-1674-8781E43F8C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dirty="0"/>
              <a:t>Tillitsvalgsopplæring i kveld.</a:t>
            </a:r>
          </a:p>
          <a:p>
            <a:pPr>
              <a:buClrTx/>
            </a:pPr>
            <a:r>
              <a:rPr lang="nb-NO" dirty="0"/>
              <a:t>Den 24. april arrangerer vi et kurs i likepersonsarbeid i fylkene.</a:t>
            </a:r>
            <a:br>
              <a:rPr lang="nb-NO" dirty="0"/>
            </a:br>
            <a:r>
              <a:rPr lang="nb-NO" dirty="0"/>
              <a:t>(få påmeldte)</a:t>
            </a:r>
          </a:p>
          <a:p>
            <a:pPr>
              <a:buClrTx/>
            </a:pPr>
            <a:r>
              <a:rPr lang="nb-NO" dirty="0"/>
              <a:t>Opplæring for nettansvarlige </a:t>
            </a:r>
            <a:r>
              <a:rPr lang="nb-NO" dirty="0" err="1"/>
              <a:t>facebook</a:t>
            </a:r>
            <a:r>
              <a:rPr lang="nb-NO" dirty="0"/>
              <a:t> og nettsider etter avtale med Charlotte.</a:t>
            </a:r>
          </a:p>
          <a:p>
            <a:pPr>
              <a:buClrTx/>
            </a:pPr>
            <a:r>
              <a:rPr lang="nb-NO" dirty="0"/>
              <a:t>Opplæring/råd og tips om Stiftelsen Dam (Ekspress) etter avtale med Anita.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4A5FA4-E7BA-0400-3B95-35F06D81C6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u="sng" dirty="0"/>
              <a:t>Nettside der vi har samlet alt av skriftlig opplæringsmateriell:</a:t>
            </a:r>
          </a:p>
          <a:p>
            <a:pPr>
              <a:buClrTx/>
            </a:pPr>
            <a:r>
              <a:rPr lang="nb-NO" dirty="0"/>
              <a:t>Oppdatert informasjonshefte for nye tillitsvalgte.</a:t>
            </a:r>
          </a:p>
          <a:p>
            <a:pPr>
              <a:buClrTx/>
            </a:pPr>
            <a:r>
              <a:rPr lang="nb-NO" dirty="0"/>
              <a:t>Informasjon om årets tilskuddsordning.</a:t>
            </a:r>
          </a:p>
          <a:p>
            <a:pPr>
              <a:buClrTx/>
            </a:pPr>
            <a:r>
              <a:rPr lang="nb-NO" dirty="0"/>
              <a:t>Tips til søknadsskriving</a:t>
            </a:r>
          </a:p>
          <a:p>
            <a:pPr>
              <a:buClrTx/>
            </a:pPr>
            <a:r>
              <a:rPr lang="nb-NO" dirty="0"/>
              <a:t>Informasjon om bilagshåndtering</a:t>
            </a:r>
          </a:p>
          <a:p>
            <a:pPr>
              <a:buClrTx/>
            </a:pPr>
            <a:r>
              <a:rPr lang="nb-NO" dirty="0"/>
              <a:t>Ulike manualer, informasjonshefter, veiledere, råd og tips.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387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 organisasjonsstruktur (oppbygning</a:t>
            </a:r>
            <a:r>
              <a:rPr lang="nb-NO" sz="5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0147" y="2268639"/>
            <a:ext cx="14503077" cy="5549481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2400" b="1" dirty="0"/>
              <a:t>Landsmøtet</a:t>
            </a:r>
            <a:r>
              <a:rPr lang="nb-NO" sz="2400" dirty="0"/>
              <a:t> er CP-foreningens øverste myndighet.</a:t>
            </a:r>
            <a:br>
              <a:rPr lang="nb-NO" sz="2400" dirty="0"/>
            </a:br>
            <a:r>
              <a:rPr lang="nb-NO" sz="2400" dirty="0"/>
              <a:t>Består av sentralstyret og valgte delegater fra fylkeslagene og CPU (ungdomsnettverket).</a:t>
            </a:r>
            <a:br>
              <a:rPr lang="nb-NO" sz="2400" dirty="0"/>
            </a:br>
            <a:r>
              <a:rPr lang="nb-NO" sz="2400" dirty="0"/>
              <a:t>Avholdes annet hvert år.</a:t>
            </a:r>
          </a:p>
          <a:p>
            <a:pPr>
              <a:buClrTx/>
            </a:pPr>
            <a:r>
              <a:rPr lang="nb-NO" sz="2400" b="1" dirty="0"/>
              <a:t>Sentralstyret (valgt av landsmøtet)</a:t>
            </a:r>
            <a:r>
              <a:rPr lang="nb-NO" sz="2400" dirty="0"/>
              <a:t> er det høyeste beslutningsorganet mellom landsmøtene.</a:t>
            </a:r>
            <a:br>
              <a:rPr lang="nb-NO" sz="2400" dirty="0"/>
            </a:br>
            <a:r>
              <a:rPr lang="nb-NO" sz="2400" dirty="0"/>
              <a:t>Består av leder, to nestledere, syv styremedlemmer (derav en fra CPU) og fire varamedlemmer (derav en fra CPU). Møtes 6-10 ganger i året. Alle protokollene er tilgjengelige på nettsidene og det er mulig for fylkeslagene å fremme saker.</a:t>
            </a:r>
          </a:p>
          <a:p>
            <a:pPr>
              <a:buClrTx/>
            </a:pPr>
            <a:r>
              <a:rPr lang="nb-NO" sz="2400" b="1" dirty="0"/>
              <a:t>Ca. 4500 medlemmer  fordelt på 14 fylkeslag </a:t>
            </a:r>
            <a:r>
              <a:rPr lang="nb-NO" sz="2400" dirty="0"/>
              <a:t>der </a:t>
            </a:r>
            <a:r>
              <a:rPr lang="nb-NO" sz="2400" b="1" dirty="0"/>
              <a:t>fylkesårsmøtet</a:t>
            </a:r>
            <a:r>
              <a:rPr lang="nb-NO" sz="2400" dirty="0"/>
              <a:t> er fylkeslagets øverste myndighet. </a:t>
            </a:r>
            <a:r>
              <a:rPr lang="nb-NO" sz="2400" b="1" dirty="0"/>
              <a:t>Fylkesstyret</a:t>
            </a:r>
            <a:r>
              <a:rPr lang="nb-NO" sz="2400" dirty="0"/>
              <a:t> </a:t>
            </a:r>
            <a:r>
              <a:rPr lang="nb-NO" sz="2400" b="1" dirty="0"/>
              <a:t>(valgt av fylkesårsmøtet) </a:t>
            </a:r>
            <a:r>
              <a:rPr lang="nb-NO" sz="2400" dirty="0"/>
              <a:t>er det høyeste beslutningsorganet mellom årsmøtene. Fylkeslagene har egen økonomi, men er forpliktet til å følge CP-foreningens vedtekter.</a:t>
            </a:r>
            <a:br>
              <a:rPr lang="nb-NO" sz="2400" dirty="0"/>
            </a:br>
            <a:r>
              <a:rPr lang="nb-NO" sz="2400" dirty="0"/>
              <a:t>(Protokollene til fylkeslagene skal oversendes fortløpende til sentralstyret)</a:t>
            </a:r>
          </a:p>
          <a:p>
            <a:pPr>
              <a:buClrTx/>
            </a:pPr>
            <a:r>
              <a:rPr lang="nb-NO" sz="2400" b="1" dirty="0"/>
              <a:t>3 etablerte nettverk: </a:t>
            </a:r>
            <a:r>
              <a:rPr lang="nb-NO" sz="2400" dirty="0"/>
              <a:t>Ungdomsnettverket (CPU), Nettverket for voksne med lett motorisk grad av CP, Nettverket for småbarnsforeldre. Sentralstyret har ansvar for etablering og oppfølging av nettverk.</a:t>
            </a:r>
          </a:p>
          <a:p>
            <a:pPr>
              <a:buClrTx/>
            </a:pPr>
            <a:r>
              <a:rPr lang="nb-NO" sz="2400" b="1" dirty="0"/>
              <a:t>Er medlem av </a:t>
            </a:r>
            <a:r>
              <a:rPr lang="nb-NO" sz="2400" dirty="0"/>
              <a:t>FFO, Funkis, Hjernerådet, Frivillighet Norge, </a:t>
            </a:r>
            <a:r>
              <a:rPr lang="nb-NO" sz="2400" dirty="0" err="1"/>
              <a:t>Fundraising</a:t>
            </a:r>
            <a:r>
              <a:rPr lang="nb-NO" sz="2400" dirty="0"/>
              <a:t> Norge, CP-Norden</a:t>
            </a:r>
          </a:p>
          <a:p>
            <a:pPr marL="0" indent="0">
              <a:buClrTx/>
              <a:buNone/>
            </a:pP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9949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Våre styringsdokumenter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Landsmøtet vedtar:</a:t>
            </a:r>
          </a:p>
          <a:p>
            <a:pPr>
              <a:buClrTx/>
            </a:pPr>
            <a:r>
              <a:rPr lang="nb-NO" dirty="0"/>
              <a:t>Vedtekter (foreningens regelverk)</a:t>
            </a:r>
          </a:p>
          <a:p>
            <a:pPr>
              <a:buClrTx/>
            </a:pPr>
            <a:r>
              <a:rPr lang="nb-NO" dirty="0"/>
              <a:t>Interessepolitiske program </a:t>
            </a:r>
            <a:br>
              <a:rPr lang="nb-NO" dirty="0"/>
            </a:br>
            <a:r>
              <a:rPr lang="nb-NO" dirty="0"/>
              <a:t>(og uttalelser)</a:t>
            </a:r>
          </a:p>
          <a:p>
            <a:pPr>
              <a:buClrTx/>
            </a:pPr>
            <a:r>
              <a:rPr lang="nb-NO" dirty="0"/>
              <a:t>Organisatorisk strategi </a:t>
            </a:r>
          </a:p>
          <a:p>
            <a:pPr>
              <a:buClrTx/>
            </a:pPr>
            <a:r>
              <a:rPr lang="nb-NO" dirty="0"/>
              <a:t>Årsberetning og regnskap</a:t>
            </a:r>
          </a:p>
          <a:p>
            <a:pPr>
              <a:buClrTx/>
            </a:pPr>
            <a:r>
              <a:rPr lang="nb-NO" dirty="0"/>
              <a:t>Budsjett</a:t>
            </a:r>
          </a:p>
          <a:p>
            <a:pPr>
              <a:buClrTx/>
            </a:pPr>
            <a:r>
              <a:rPr lang="nb-NO" dirty="0"/>
              <a:t>Ulike retningslinjer</a:t>
            </a:r>
          </a:p>
          <a:p>
            <a:pPr>
              <a:buClrTx/>
            </a:pPr>
            <a:r>
              <a:rPr lang="nb-NO" dirty="0"/>
              <a:t>Saker fra sentralstyret og fylkeslagene.</a:t>
            </a:r>
          </a:p>
          <a:p>
            <a:pPr marL="0" indent="0">
              <a:buClrTx/>
              <a:buNone/>
            </a:pPr>
            <a:endParaRPr lang="nb-NO" dirty="0"/>
          </a:p>
          <a:p>
            <a:pPr marL="0" indent="0">
              <a:buClrTx/>
              <a:buNone/>
            </a:pPr>
            <a:r>
              <a:rPr lang="nb-NO" dirty="0"/>
              <a:t>Styringsdokumentene er tilgjengelige her:</a:t>
            </a:r>
          </a:p>
          <a:p>
            <a:pPr marL="0" indent="0">
              <a:buClrTx/>
              <a:buNone/>
            </a:pPr>
            <a:r>
              <a:rPr lang="nb-NO" dirty="0">
                <a:hlinkClick r:id="rId2"/>
              </a:rPr>
              <a:t>https://www.cp.no/om-oss/vi-mener/styringsdokumenter/</a:t>
            </a:r>
            <a:endParaRPr lang="nb-NO" dirty="0"/>
          </a:p>
          <a:p>
            <a:pPr marL="0" indent="0">
              <a:buClrTx/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ln w="12700">
            <a:solidFill>
              <a:srgbClr val="0970B5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Sentralstyrets vedtar:</a:t>
            </a:r>
          </a:p>
          <a:p>
            <a:pPr>
              <a:buClrTx/>
            </a:pPr>
            <a:r>
              <a:rPr lang="nb-NO" dirty="0"/>
              <a:t>Arbeidsplan og </a:t>
            </a:r>
            <a:r>
              <a:rPr lang="nb-NO" dirty="0" err="1"/>
              <a:t>årshjul</a:t>
            </a:r>
            <a:r>
              <a:rPr lang="nb-NO" dirty="0"/>
              <a:t>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– en konkretisering/utdyping av landsmøtets prioriteringer (organisatorisk strategi)</a:t>
            </a:r>
            <a:br>
              <a:rPr lang="nb-NO" dirty="0"/>
            </a:br>
            <a:r>
              <a:rPr lang="nb-NO" dirty="0"/>
              <a:t>- et arbeidsdokument for sekretariatet.</a:t>
            </a:r>
            <a:br>
              <a:rPr lang="nb-NO" dirty="0"/>
            </a:br>
            <a:r>
              <a:rPr lang="nb-NO" dirty="0"/>
              <a:t>- generalsekretær og ansatte rapporterer til sentralstyret på denne planen.</a:t>
            </a:r>
            <a:endParaRPr lang="nb-NO" b="1" dirty="0">
              <a:solidFill>
                <a:srgbClr val="0970B5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306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A4FE3D-2A10-4627-ACAB-1945F8A2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513" y="363192"/>
            <a:ext cx="6480810" cy="1800285"/>
          </a:xfrm>
        </p:spPr>
        <p:txBody>
          <a:bodyPr anchor="b">
            <a:normAutofit fontScale="90000"/>
          </a:bodyPr>
          <a:lstStyle/>
          <a:p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r>
              <a:rPr lang="nb-NO" sz="4000" b="1" dirty="0">
                <a:solidFill>
                  <a:schemeClr val="tx1"/>
                </a:solidFill>
              </a:rPr>
              <a:t>Interessepolitikk</a:t>
            </a: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b="1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4000" dirty="0">
                <a:solidFill>
                  <a:schemeClr val="tx1"/>
                </a:solidFill>
              </a:rPr>
              <a:t> </a:t>
            </a:r>
            <a:r>
              <a:rPr lang="nb-NO" sz="5300" b="1" dirty="0">
                <a:solidFill>
                  <a:schemeClr val="tx1"/>
                </a:solidFill>
              </a:rPr>
              <a:t>Landsmøte nærmer seg </a:t>
            </a:r>
            <a:br>
              <a:rPr lang="nb-NO" sz="4900" dirty="0">
                <a:solidFill>
                  <a:schemeClr val="tx1"/>
                </a:solidFill>
              </a:rPr>
            </a:br>
            <a:endParaRPr lang="nb-NO" sz="49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85D70-7BE0-45CA-805C-76A416F0E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7513" y="2016125"/>
            <a:ext cx="6480810" cy="566233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sz="2800" dirty="0"/>
              <a:t>Landsmøtet skal arrangeres den 24.-26. mai på Scandic Fornebu (Bærum kommune).</a:t>
            </a:r>
          </a:p>
          <a:p>
            <a:pPr>
              <a:buClrTx/>
            </a:pPr>
            <a:r>
              <a:rPr lang="nb-NO" sz="2800" dirty="0"/>
              <a:t>To forberedende landsmøtekomiteer har nylig avsluttet sitt arbeid med lage forslag  interessepolitisk program, uttalelser, organisatorisk strategi og vedtekter.</a:t>
            </a:r>
          </a:p>
          <a:p>
            <a:pPr>
              <a:buClrTx/>
            </a:pPr>
            <a:r>
              <a:rPr lang="nb-NO" sz="2800" dirty="0"/>
              <a:t>Sentralstyret innstiller på alle saker den 25. april og sakspapirer gjøres tilgjengelig rundt 1. mai. </a:t>
            </a:r>
          </a:p>
          <a:p>
            <a:pPr>
              <a:buClrTx/>
            </a:pPr>
            <a:r>
              <a:rPr lang="nb-NO" sz="2800" dirty="0"/>
              <a:t>Relevant informasjon legges fortløpende ut på LM-nettside </a:t>
            </a:r>
            <a:br>
              <a:rPr lang="nb-NO" sz="2800" dirty="0"/>
            </a:br>
            <a:r>
              <a:rPr lang="nb-NO" sz="2800" dirty="0"/>
              <a:t>(i arrangementskalenderen).</a:t>
            </a:r>
          </a:p>
          <a:p>
            <a:pPr marL="0" indent="0">
              <a:buClrTx/>
              <a:buNone/>
            </a:pPr>
            <a:br>
              <a:rPr lang="nb-NO" sz="2800" dirty="0"/>
            </a:br>
            <a:endParaRPr lang="nb-NO" sz="2800" dirty="0"/>
          </a:p>
          <a:p>
            <a:pPr>
              <a:buClrTx/>
            </a:pPr>
            <a:endParaRPr lang="nb-NO" sz="2800" dirty="0"/>
          </a:p>
          <a:p>
            <a:pPr>
              <a:buClrTx/>
            </a:pP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08" y="2163477"/>
            <a:ext cx="7073969" cy="47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 formålsparagraf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CP-foreningens overordnede mål er </a:t>
            </a:r>
            <a:r>
              <a:rPr lang="nb-NO" b="1" dirty="0">
                <a:solidFill>
                  <a:schemeClr val="tx2"/>
                </a:solidFill>
              </a:rPr>
              <a:t>samfunnsmessig likestilling </a:t>
            </a:r>
            <a:r>
              <a:rPr lang="nb-NO" dirty="0"/>
              <a:t>og deltakelse for mennesker med cerebral parese og andre lignende nevrologiske diagnoser. </a:t>
            </a:r>
          </a:p>
          <a:p>
            <a:pPr marL="0" indent="0">
              <a:buNone/>
            </a:pPr>
            <a:r>
              <a:rPr lang="nb-NO" dirty="0"/>
              <a:t>CP-foreningen vil </a:t>
            </a:r>
            <a:r>
              <a:rPr lang="nb-NO" b="1" dirty="0">
                <a:solidFill>
                  <a:schemeClr val="tx2"/>
                </a:solidFill>
              </a:rPr>
              <a:t>motarbeide alle former for diskriminering </a:t>
            </a:r>
            <a:r>
              <a:rPr lang="nb-NO" dirty="0"/>
              <a:t>av funksjonshemmede og krever anerkjennelse av alle menneskers likeverd, like rettigheter og like muligheter. </a:t>
            </a:r>
          </a:p>
        </p:txBody>
      </p:sp>
    </p:spTree>
    <p:extLst>
      <p:ext uri="{BB962C8B-B14F-4D97-AF65-F5344CB8AC3E}">
        <p14:creationId xmlns:p14="http://schemas.microsoft.com/office/powerpoint/2010/main" val="295502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</p:spPr>
        <p:txBody>
          <a:bodyPr anchor="b"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Våre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6" y="2592324"/>
            <a:ext cx="6867049" cy="5472684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nb-NO" sz="2600" dirty="0"/>
              <a:t>Interessepolitikk</a:t>
            </a:r>
          </a:p>
          <a:p>
            <a:pPr>
              <a:buClrTx/>
            </a:pPr>
            <a:r>
              <a:rPr lang="nb-NO" sz="2600" dirty="0"/>
              <a:t>Informasjon</a:t>
            </a:r>
          </a:p>
          <a:p>
            <a:pPr>
              <a:buClrTx/>
            </a:pPr>
            <a:r>
              <a:rPr lang="nb-NO" sz="2600" dirty="0"/>
              <a:t>Medlemstilbud</a:t>
            </a:r>
          </a:p>
          <a:p>
            <a:pPr>
              <a:buClrTx/>
            </a:pPr>
            <a:r>
              <a:rPr lang="nb-NO" sz="2600" dirty="0"/>
              <a:t>Likepersonarbeid</a:t>
            </a:r>
          </a:p>
          <a:p>
            <a:pPr>
              <a:buClrTx/>
            </a:pPr>
            <a:r>
              <a:rPr lang="nb-NO" sz="2600" dirty="0"/>
              <a:t>Sommerleir</a:t>
            </a:r>
          </a:p>
          <a:p>
            <a:pPr>
              <a:buClrTx/>
            </a:pPr>
            <a:r>
              <a:rPr lang="nb-NO" sz="2600" dirty="0"/>
              <a:t>Organisasjonsarbeid (følge opp styrende organer)</a:t>
            </a:r>
          </a:p>
          <a:p>
            <a:pPr>
              <a:buClrTx/>
            </a:pPr>
            <a:r>
              <a:rPr lang="nb-NO" sz="2600" dirty="0"/>
              <a:t>Faglig arbeid/ CP-konferanse</a:t>
            </a:r>
          </a:p>
          <a:p>
            <a:pPr>
              <a:buClrTx/>
            </a:pPr>
            <a:r>
              <a:rPr lang="nb-NO" sz="2600" dirty="0"/>
              <a:t>Brukermedvirkning</a:t>
            </a:r>
          </a:p>
          <a:p>
            <a:pPr>
              <a:buClrTx/>
            </a:pPr>
            <a:r>
              <a:rPr lang="nb-NO" sz="2600" dirty="0"/>
              <a:t>Prosjekter</a:t>
            </a:r>
          </a:p>
          <a:p>
            <a:pPr>
              <a:buClrTx/>
            </a:pPr>
            <a:r>
              <a:rPr lang="nb-NO" sz="2600" dirty="0"/>
              <a:t>Administrasjon/regnskap/IT/medlemskap</a:t>
            </a:r>
          </a:p>
          <a:p>
            <a:pPr>
              <a:buClrTx/>
            </a:pPr>
            <a:r>
              <a:rPr lang="nb-NO" sz="2600" dirty="0"/>
              <a:t>Inntektsarbeid (</a:t>
            </a:r>
            <a:r>
              <a:rPr lang="nb-NO" sz="2600" dirty="0" err="1"/>
              <a:t>fundraising</a:t>
            </a:r>
            <a:r>
              <a:rPr lang="nb-NO" sz="2600" dirty="0"/>
              <a:t>)</a:t>
            </a:r>
            <a:br>
              <a:rPr lang="nb-NO" sz="2600" dirty="0"/>
            </a:br>
            <a:br>
              <a:rPr lang="nb-NO" sz="2600" dirty="0"/>
            </a:br>
            <a:br>
              <a:rPr lang="nb-NO" sz="1900" dirty="0"/>
            </a:br>
            <a:endParaRPr lang="nb-NO" sz="1900" dirty="0"/>
          </a:p>
          <a:p>
            <a:endParaRPr lang="nb-NO" sz="1900" dirty="0"/>
          </a:p>
          <a:p>
            <a:endParaRPr lang="nb-NO" sz="19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AC272B8-B2F6-4558-83D7-36C69E922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5953"/>
          <a:stretch/>
        </p:blipFill>
        <p:spPr>
          <a:xfrm>
            <a:off x="8461058" y="2592324"/>
            <a:ext cx="6480810" cy="5472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13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</p:spPr>
        <p:txBody>
          <a:bodyPr anchor="b"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Sekretariatet (hvem jobber med hva) 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ED047A70-487B-E45D-B244-3EA3E9A84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18727"/>
              </p:ext>
            </p:extLst>
          </p:nvPr>
        </p:nvGraphicFramePr>
        <p:xfrm>
          <a:off x="1260157" y="2590799"/>
          <a:ext cx="13861732" cy="547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48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9D9B7-A2F0-7367-9408-A67DB7A0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solidFill>
                  <a:schemeClr val="tx1"/>
                </a:solidFill>
              </a:rPr>
              <a:t>Prioriterte interessepolitiske saker</a:t>
            </a:r>
            <a:br>
              <a:rPr lang="nb-NO" sz="4800" dirty="0">
                <a:solidFill>
                  <a:schemeClr val="tx1"/>
                </a:solidFill>
              </a:rPr>
            </a:b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8BA71-8C16-40C3-C591-43E932E1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157" y="1878904"/>
            <a:ext cx="13861732" cy="6184579"/>
          </a:xfrm>
        </p:spPr>
        <p:txBody>
          <a:bodyPr/>
          <a:lstStyle/>
          <a:p>
            <a:pPr>
              <a:buClrTx/>
            </a:pPr>
            <a:r>
              <a:rPr lang="nb-NO" sz="2800" dirty="0"/>
              <a:t>Vi har i lang tid arbeidet for at FN-konvensjonen om rettigheter for mennesker med funksjonsnedsettelser </a:t>
            </a:r>
            <a:r>
              <a:rPr lang="nb-NO" sz="2800" b="1" dirty="0"/>
              <a:t>(CRPD) </a:t>
            </a:r>
            <a:r>
              <a:rPr lang="nb-NO" sz="2800" dirty="0"/>
              <a:t>må inkorporeres i norsk menneskerettighetslov. Flertallet av et juridisk ekspertutvalg anbefalte dette i januar 2024, og rapporten fra dette utvalget er sendt ut på høring med frist i juni.</a:t>
            </a:r>
          </a:p>
          <a:p>
            <a:pPr>
              <a:buClrTx/>
            </a:pPr>
            <a:r>
              <a:rPr lang="nb-NO" sz="2800" dirty="0"/>
              <a:t>Vi er også opptatt av at </a:t>
            </a:r>
            <a:r>
              <a:rPr lang="nb-NO" sz="2800" b="1" dirty="0"/>
              <a:t>BPA-ordningen </a:t>
            </a:r>
            <a:r>
              <a:rPr lang="nb-NO" sz="2800" dirty="0"/>
              <a:t>må bli bedre, mer helhetlig og rettferdig. Stortinget har våren 2023 vedtatt at regjeringen skal komme med en stortingsmelding, og vi håper å kunne gi innspill til den i løpet av 2024.</a:t>
            </a:r>
          </a:p>
          <a:p>
            <a:pPr>
              <a:buClrTx/>
            </a:pPr>
            <a:r>
              <a:rPr lang="nb-NO" sz="2800" dirty="0"/>
              <a:t>Vi vil også jobbe videre med å styrke </a:t>
            </a:r>
            <a:r>
              <a:rPr lang="nb-NO" sz="2800" b="1" dirty="0"/>
              <a:t>habiliteringstilbudet</a:t>
            </a:r>
            <a:r>
              <a:rPr lang="nb-NO" sz="2800" dirty="0"/>
              <a:t> rundt om i landet og at den systematiske oppfølgingen også må gjelde voksne, uansett grad av CP. </a:t>
            </a:r>
            <a:br>
              <a:rPr lang="nb-NO" sz="2800" dirty="0"/>
            </a:br>
            <a:r>
              <a:rPr lang="nb-NO" sz="2800" dirty="0"/>
              <a:t>Vi har nylig gitt innspill til forslaget til Nasjonal helse- og samhandlingsplan og til de kommende anbudsprosessene om spesialisert rehabilitering i Helse-Midt Norge.</a:t>
            </a:r>
            <a:endParaRPr lang="nb-NO" sz="3200" dirty="0"/>
          </a:p>
          <a:p>
            <a:pPr>
              <a:buClrTx/>
            </a:pPr>
            <a:endParaRPr lang="nb-NO" sz="32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3600" dirty="0"/>
          </a:p>
          <a:p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523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PPTmal_CPForeningen</Template>
  <TotalTime>986</TotalTime>
  <Words>1796</Words>
  <Application>Microsoft Office PowerPoint</Application>
  <PresentationFormat>Egendefinert</PresentationFormat>
  <Paragraphs>185</Paragraphs>
  <Slides>21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Texta</vt:lpstr>
      <vt:lpstr>Texta Heavy</vt:lpstr>
      <vt:lpstr>Texta Medium</vt:lpstr>
      <vt:lpstr>Office-tema</vt:lpstr>
      <vt:lpstr>Velkommen til opplæringskurs for tillitsvalgte</vt:lpstr>
      <vt:lpstr>Innhold i denne bolken:</vt:lpstr>
      <vt:lpstr>Vår organisasjonsstruktur (oppbygning)</vt:lpstr>
      <vt:lpstr>Våre styringsdokumenter</vt:lpstr>
      <vt:lpstr>  Interessepolitikk           Landsmøte nærmer seg  </vt:lpstr>
      <vt:lpstr>Vår formålsparagraf</vt:lpstr>
      <vt:lpstr>Våre oppgaver</vt:lpstr>
      <vt:lpstr>Sekretariatet (hvem jobber med hva) </vt:lpstr>
      <vt:lpstr>Prioriterte interessepolitiske saker </vt:lpstr>
      <vt:lpstr> Interessepolitiske saker (forts.) </vt:lpstr>
      <vt:lpstr>Faglig arbeid </vt:lpstr>
      <vt:lpstr>Likepersonsarbeid </vt:lpstr>
      <vt:lpstr>Bredden i likepersonsarbeidet vårt</vt:lpstr>
      <vt:lpstr>Nettverk  </vt:lpstr>
      <vt:lpstr>Prosjekt for nye foreldre</vt:lpstr>
      <vt:lpstr>Andre prosjekter  </vt:lpstr>
      <vt:lpstr>Inntektsarbeid </vt:lpstr>
      <vt:lpstr>Informasjon og kommunikasjon</vt:lpstr>
      <vt:lpstr>Planlagte arrangementer  </vt:lpstr>
      <vt:lpstr>CP-skolen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CP-foreningen</dc:title>
  <dc:creator>Eva Buschmann</dc:creator>
  <cp:lastModifiedBy>Kristin Benestad</cp:lastModifiedBy>
  <cp:revision>101</cp:revision>
  <dcterms:created xsi:type="dcterms:W3CDTF">2017-04-28T06:19:25Z</dcterms:created>
  <dcterms:modified xsi:type="dcterms:W3CDTF">2024-04-18T06:42:50Z</dcterms:modified>
</cp:coreProperties>
</file>