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5" r:id="rId3"/>
    <p:sldMasterId id="2147483686" r:id="rId4"/>
  </p:sldMasterIdLst>
  <p:notesMasterIdLst>
    <p:notesMasterId r:id="rId31"/>
  </p:notesMasterIdLst>
  <p:handoutMasterIdLst>
    <p:handoutMasterId r:id="rId32"/>
  </p:handoutMasterIdLst>
  <p:sldIdLst>
    <p:sldId id="257" r:id="rId5"/>
    <p:sldId id="258" r:id="rId6"/>
    <p:sldId id="259" r:id="rId7"/>
    <p:sldId id="260" r:id="rId8"/>
    <p:sldId id="261" r:id="rId9"/>
    <p:sldId id="287" r:id="rId10"/>
    <p:sldId id="285" r:id="rId11"/>
    <p:sldId id="290" r:id="rId12"/>
    <p:sldId id="263" r:id="rId13"/>
    <p:sldId id="284" r:id="rId14"/>
    <p:sldId id="265" r:id="rId15"/>
    <p:sldId id="266" r:id="rId16"/>
    <p:sldId id="267" r:id="rId17"/>
    <p:sldId id="274" r:id="rId18"/>
    <p:sldId id="269" r:id="rId19"/>
    <p:sldId id="270" r:id="rId20"/>
    <p:sldId id="271" r:id="rId21"/>
    <p:sldId id="289" r:id="rId22"/>
    <p:sldId id="273" r:id="rId23"/>
    <p:sldId id="277" r:id="rId24"/>
    <p:sldId id="278" r:id="rId25"/>
    <p:sldId id="279" r:id="rId26"/>
    <p:sldId id="280" r:id="rId27"/>
    <p:sldId id="288" r:id="rId28"/>
    <p:sldId id="281" r:id="rId29"/>
    <p:sldId id="282" r:id="rId30"/>
  </p:sldIdLst>
  <p:sldSz cx="12192000" cy="6858000"/>
  <p:notesSz cx="6669088" cy="97536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186" autoAdjust="0"/>
  </p:normalViewPr>
  <p:slideViewPr>
    <p:cSldViewPr snapToGrid="0">
      <p:cViewPr varScale="1">
        <p:scale>
          <a:sx n="63" d="100"/>
          <a:sy n="63" d="100"/>
        </p:scale>
        <p:origin x="14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2C3E5-C2BC-45B5-8B60-02F910CFB697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BF6E0-6230-4F5C-AFF1-77C74EC8F5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9393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611A8-0629-40D1-A2C3-69CAB4E30A46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02178-8D6E-4B1E-9F90-CC2815AE3B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5494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EE793-C490-48CF-A195-A8982C6FB6F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0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Marianne Hjertstedt, KReSS</a:t>
            </a: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dirty="0"/>
          </a:p>
          <a:p>
            <a:pPr marL="285680" indent="-285680"/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/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365941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Marianne Hjertstedt, KReSS</a:t>
            </a: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baseline="0" dirty="0"/>
          </a:p>
          <a:p>
            <a:pPr eaLnBrk="1" hangingPunct="1"/>
            <a:endParaRPr lang="nb-NO" baseline="0" dirty="0"/>
          </a:p>
          <a:p>
            <a:pPr eaLnBrk="1" hangingPunct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142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Marianne Hjertstedt, KReSS</a:t>
            </a: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3824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Marianne Hjertstedt, KReSS</a:t>
            </a: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3434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EE793-C490-48CF-A195-A8982C6FB6F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198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Marianne Hjertstedt, KReSS</a:t>
            </a: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08" indent="-171408" defTabSz="914177">
              <a:buFont typeface="Arial" panose="020B0604020202020204" pitchFamily="34" charset="0"/>
              <a:buChar char="•"/>
              <a:defRPr/>
            </a:pP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398598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77"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EE793-C490-48CF-A195-A8982C6FB6F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592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407" indent="-284407"/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4407" indent="-284407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EE793-C490-48CF-A195-A8982C6FB6F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735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53941" y="4952280"/>
            <a:ext cx="5460153" cy="5296706"/>
          </a:xfrm>
        </p:spPr>
        <p:txBody>
          <a:bodyPr/>
          <a:lstStyle/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EE793-C490-48CF-A195-A8982C6FB6FB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992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Marianne Hjertstedt, KReSS</a:t>
            </a: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562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EE793-C490-48CF-A195-A8982C6FB6F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977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pPr defTabSz="914177"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EE793-C490-48CF-A195-A8982C6FB6F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816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Marianne Hjertstedt, KReSS</a:t>
            </a: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FontTx/>
              <a:buNone/>
            </a:pPr>
            <a:endParaRPr lang="nb-NO" b="0" baseline="0" dirty="0"/>
          </a:p>
        </p:txBody>
      </p:sp>
    </p:spTree>
    <p:extLst>
      <p:ext uri="{BB962C8B-B14F-4D97-AF65-F5344CB8AC3E}">
        <p14:creationId xmlns:p14="http://schemas.microsoft.com/office/powerpoint/2010/main" val="997487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EE793-C490-48CF-A195-A8982C6FB6F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63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EE793-C490-48CF-A195-A8982C6FB6F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037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EE793-C490-48CF-A195-A8982C6FB6F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333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EE793-C490-48CF-A195-A8982C6FB6F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EE793-C490-48CF-A195-A8982C6FB6F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9997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EE793-C490-48CF-A195-A8982C6FB6F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01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08" indent="-171408">
              <a:buFontTx/>
              <a:buChar char="-"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EE793-C490-48CF-A195-A8982C6FB6FB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817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b-NO"/>
              <a:t>Marianne Hjertstedt, KReSS</a:t>
            </a: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84407" indent="-284407"/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614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nb-NO"/>
              <a:t>Marianne Hjertstedt, KReSS</a:t>
            </a: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987328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EE793-C490-48CF-A195-A8982C6FB6F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5418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Marianne Hjertstedt, KReSS</a:t>
            </a: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628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80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61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9472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599723" y="2468895"/>
            <a:ext cx="8256917" cy="1344149"/>
          </a:xfrm>
        </p:spPr>
        <p:txBody>
          <a:bodyPr lIns="0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Forside</a:t>
            </a:r>
          </a:p>
        </p:txBody>
      </p:sp>
      <p:sp>
        <p:nvSpPr>
          <p:cNvPr id="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599723" y="3813044"/>
            <a:ext cx="8256917" cy="1536171"/>
          </a:xfrm>
        </p:spPr>
        <p:txBody>
          <a:bodyPr lIns="0"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Tittel</a:t>
            </a:r>
          </a:p>
        </p:txBody>
      </p:sp>
      <p:sp>
        <p:nvSpPr>
          <p:cNvPr id="9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27.11.2023</a:t>
            </a:fld>
            <a:endParaRPr lang="nb-NO" dirty="0"/>
          </a:p>
        </p:txBody>
      </p:sp>
      <p:sp>
        <p:nvSpPr>
          <p:cNvPr id="10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  <p:sp>
        <p:nvSpPr>
          <p:cNvPr id="11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08048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rkfit og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335360" y="1556793"/>
            <a:ext cx="11521280" cy="45693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27.11.2023</a:t>
            </a:fld>
            <a:endParaRPr lang="nb-NO" dirty="0"/>
          </a:p>
        </p:txBody>
      </p:sp>
      <p:sp>
        <p:nvSpPr>
          <p:cNvPr id="13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  <p:sp>
        <p:nvSpPr>
          <p:cNvPr id="14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6087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7600" y="457200"/>
            <a:ext cx="10160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7600" y="1981200"/>
            <a:ext cx="4978400" cy="381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9200" y="1981200"/>
            <a:ext cx="4978400" cy="381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A99A9-B1D7-4881-936E-C171677A79C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95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7600" y="457200"/>
            <a:ext cx="10160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117600" y="1981200"/>
            <a:ext cx="4978400" cy="381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9200" y="1981200"/>
            <a:ext cx="4978400" cy="381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050-0D6B-4974-99DC-141577CD32B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168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599723" y="2468895"/>
            <a:ext cx="8256917" cy="1344149"/>
          </a:xfrm>
        </p:spPr>
        <p:txBody>
          <a:bodyPr lIns="0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Forside</a:t>
            </a:r>
          </a:p>
        </p:txBody>
      </p:sp>
      <p:sp>
        <p:nvSpPr>
          <p:cNvPr id="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599723" y="3813044"/>
            <a:ext cx="8256917" cy="1536171"/>
          </a:xfrm>
        </p:spPr>
        <p:txBody>
          <a:bodyPr lIns="0"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Tittel</a:t>
            </a:r>
          </a:p>
        </p:txBody>
      </p:sp>
      <p:sp>
        <p:nvSpPr>
          <p:cNvPr id="9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27.11.2023</a:t>
            </a:fld>
            <a:endParaRPr lang="nb-NO" dirty="0"/>
          </a:p>
        </p:txBody>
      </p:sp>
      <p:sp>
        <p:nvSpPr>
          <p:cNvPr id="10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1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44784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rkfit og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335360" y="1556793"/>
            <a:ext cx="11521280" cy="45693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27.11.2023</a:t>
            </a:fld>
            <a:endParaRPr lang="nb-NO" dirty="0"/>
          </a:p>
        </p:txBody>
      </p:sp>
      <p:sp>
        <p:nvSpPr>
          <p:cNvPr id="13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4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7952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to spal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335360" y="1553543"/>
            <a:ext cx="4800533" cy="45726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3"/>
          </p:nvPr>
        </p:nvSpPr>
        <p:spPr>
          <a:xfrm>
            <a:off x="5423925" y="1558139"/>
            <a:ext cx="6432715" cy="45726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9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394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to spalter - Hvit bakgr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335360" y="1553543"/>
            <a:ext cx="4800533" cy="45726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3"/>
          </p:nvPr>
        </p:nvSpPr>
        <p:spPr>
          <a:xfrm>
            <a:off x="5423925" y="1558139"/>
            <a:ext cx="6432715" cy="45726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9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550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2105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omt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985114" y="2717623"/>
            <a:ext cx="9911420" cy="1056117"/>
          </a:xfrm>
        </p:spPr>
        <p:txBody>
          <a:bodyPr lIns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Forside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5114" y="3773740"/>
            <a:ext cx="9911420" cy="864097"/>
          </a:xfrm>
        </p:spPr>
        <p:txBody>
          <a:bodyPr lIns="0"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Tittel</a:t>
            </a:r>
          </a:p>
        </p:txBody>
      </p:sp>
      <p:sp>
        <p:nvSpPr>
          <p:cNvPr id="10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11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240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to spalter - grønn 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335359" y="1553543"/>
            <a:ext cx="5653351" cy="45726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6105753" y="1558139"/>
            <a:ext cx="5750887" cy="45726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11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951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2/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7056107" y="692697"/>
            <a:ext cx="4800533" cy="543806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64327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1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353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4735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7600" y="457200"/>
            <a:ext cx="10160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117600" y="1981200"/>
            <a:ext cx="4978400" cy="381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9200" y="1981200"/>
            <a:ext cx="4978400" cy="381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050-0D6B-4974-99DC-141577CD32B7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2401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7600" y="457200"/>
            <a:ext cx="10160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7600" y="1981200"/>
            <a:ext cx="4978400" cy="381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9200" y="1981200"/>
            <a:ext cx="4978400" cy="381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A99A9-B1D7-4881-936E-C171677A79C7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5701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599723" y="2468895"/>
            <a:ext cx="8256917" cy="1344149"/>
          </a:xfrm>
        </p:spPr>
        <p:txBody>
          <a:bodyPr lIns="0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Forside</a:t>
            </a:r>
          </a:p>
        </p:txBody>
      </p:sp>
      <p:sp>
        <p:nvSpPr>
          <p:cNvPr id="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599723" y="3813044"/>
            <a:ext cx="8256917" cy="1536171"/>
          </a:xfrm>
        </p:spPr>
        <p:txBody>
          <a:bodyPr lIns="0"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Tittel</a:t>
            </a:r>
          </a:p>
        </p:txBody>
      </p:sp>
      <p:sp>
        <p:nvSpPr>
          <p:cNvPr id="9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27.11.2023</a:t>
            </a:fld>
            <a:endParaRPr lang="nb-NO" dirty="0"/>
          </a:p>
        </p:txBody>
      </p:sp>
      <p:sp>
        <p:nvSpPr>
          <p:cNvPr id="10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1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380833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rkfit og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335360" y="1556793"/>
            <a:ext cx="11521280" cy="45693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27.11.2023</a:t>
            </a:fld>
            <a:endParaRPr lang="nb-NO" dirty="0"/>
          </a:p>
        </p:txBody>
      </p:sp>
      <p:sp>
        <p:nvSpPr>
          <p:cNvPr id="13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4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96811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to spal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335360" y="1553543"/>
            <a:ext cx="4800533" cy="45726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3"/>
          </p:nvPr>
        </p:nvSpPr>
        <p:spPr>
          <a:xfrm>
            <a:off x="5423925" y="1558139"/>
            <a:ext cx="6432715" cy="45726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9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913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to spalter - Hvit bakgr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335360" y="1553543"/>
            <a:ext cx="4800533" cy="45726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3"/>
          </p:nvPr>
        </p:nvSpPr>
        <p:spPr>
          <a:xfrm>
            <a:off x="5423925" y="1558139"/>
            <a:ext cx="6432715" cy="45726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9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380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35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omt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985114" y="2717623"/>
            <a:ext cx="9911420" cy="1056117"/>
          </a:xfrm>
        </p:spPr>
        <p:txBody>
          <a:bodyPr lIns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Forside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5114" y="3773740"/>
            <a:ext cx="9911420" cy="864097"/>
          </a:xfrm>
        </p:spPr>
        <p:txBody>
          <a:bodyPr lIns="0"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Tittel</a:t>
            </a:r>
          </a:p>
        </p:txBody>
      </p:sp>
      <p:sp>
        <p:nvSpPr>
          <p:cNvPr id="10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11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4813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to spalter - grønn 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335359" y="1553543"/>
            <a:ext cx="5653351" cy="45726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6105753" y="1558139"/>
            <a:ext cx="5750887" cy="45726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11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6476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2/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7056107" y="692697"/>
            <a:ext cx="4800533" cy="543806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64327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1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0987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5217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7600" y="457200"/>
            <a:ext cx="10160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117600" y="1981200"/>
            <a:ext cx="4978400" cy="381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9200" y="1981200"/>
            <a:ext cx="4978400" cy="381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050-0D6B-4974-99DC-141577CD32B7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8727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7600" y="457200"/>
            <a:ext cx="10160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7600" y="1981200"/>
            <a:ext cx="4978400" cy="381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9200" y="1981200"/>
            <a:ext cx="4978400" cy="381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A99A9-B1D7-4881-936E-C171677A79C7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8870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599723" y="2468895"/>
            <a:ext cx="8256917" cy="1344149"/>
          </a:xfrm>
        </p:spPr>
        <p:txBody>
          <a:bodyPr lIns="0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Forside</a:t>
            </a:r>
          </a:p>
        </p:txBody>
      </p:sp>
      <p:sp>
        <p:nvSpPr>
          <p:cNvPr id="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599723" y="3813044"/>
            <a:ext cx="8256917" cy="1536171"/>
          </a:xfrm>
        </p:spPr>
        <p:txBody>
          <a:bodyPr lIns="0"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Tittel</a:t>
            </a:r>
          </a:p>
        </p:txBody>
      </p:sp>
      <p:sp>
        <p:nvSpPr>
          <p:cNvPr id="9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27.11.2023</a:t>
            </a:fld>
            <a:endParaRPr lang="nb-NO" dirty="0"/>
          </a:p>
        </p:txBody>
      </p:sp>
      <p:sp>
        <p:nvSpPr>
          <p:cNvPr id="10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1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408776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rkfit og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335360" y="1556793"/>
            <a:ext cx="11521280" cy="45693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27.11.2023</a:t>
            </a:fld>
            <a:endParaRPr lang="nb-NO" dirty="0"/>
          </a:p>
        </p:txBody>
      </p:sp>
      <p:sp>
        <p:nvSpPr>
          <p:cNvPr id="13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/>
              <a:t>bunntekst</a:t>
            </a:r>
            <a:endParaRPr lang="nb-NO" dirty="0"/>
          </a:p>
        </p:txBody>
      </p:sp>
      <p:sp>
        <p:nvSpPr>
          <p:cNvPr id="14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32684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to spal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335360" y="1553543"/>
            <a:ext cx="4800533" cy="45726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3"/>
          </p:nvPr>
        </p:nvSpPr>
        <p:spPr>
          <a:xfrm>
            <a:off x="5423925" y="1558139"/>
            <a:ext cx="6432715" cy="45726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9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5980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to spalter - Hvit bakgr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335360" y="1553543"/>
            <a:ext cx="4800533" cy="45726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3"/>
          </p:nvPr>
        </p:nvSpPr>
        <p:spPr>
          <a:xfrm>
            <a:off x="5423925" y="1558139"/>
            <a:ext cx="6432715" cy="45726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9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336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90467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omt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985114" y="2717623"/>
            <a:ext cx="9911420" cy="1056117"/>
          </a:xfrm>
        </p:spPr>
        <p:txBody>
          <a:bodyPr lIns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Forside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5114" y="3773740"/>
            <a:ext cx="9911420" cy="864097"/>
          </a:xfrm>
        </p:spPr>
        <p:txBody>
          <a:bodyPr lIns="0"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Tittel</a:t>
            </a:r>
          </a:p>
        </p:txBody>
      </p:sp>
      <p:sp>
        <p:nvSpPr>
          <p:cNvPr id="10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11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1188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to spalter - grønn 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335359" y="1553543"/>
            <a:ext cx="5653351" cy="45726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6105753" y="1558139"/>
            <a:ext cx="5750887" cy="45726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11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4144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og 2/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/>
          <p:cNvSpPr>
            <a:spLocks noGrp="1"/>
          </p:cNvSpPr>
          <p:nvPr>
            <p:ph idx="13"/>
          </p:nvPr>
        </p:nvSpPr>
        <p:spPr>
          <a:xfrm>
            <a:off x="7056107" y="692697"/>
            <a:ext cx="4800533" cy="543806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6432715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1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2319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591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7600" y="457200"/>
            <a:ext cx="10160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1117600" y="1981200"/>
            <a:ext cx="4978400" cy="381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9200" y="1981200"/>
            <a:ext cx="4978400" cy="381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1050-0D6B-4974-99DC-141577CD32B7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7482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7600" y="457200"/>
            <a:ext cx="101600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7600" y="1981200"/>
            <a:ext cx="4978400" cy="381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9200" y="1981200"/>
            <a:ext cx="4978400" cy="381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A99A9-B1D7-4881-936E-C171677A79C7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681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443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593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861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05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543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645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35360" y="1484784"/>
            <a:ext cx="11521280" cy="464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1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73" y="144342"/>
            <a:ext cx="2673351" cy="2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35360" y="1484784"/>
            <a:ext cx="11521280" cy="464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1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73" y="144342"/>
            <a:ext cx="2673351" cy="2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7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35360" y="692696"/>
            <a:ext cx="115212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35360" y="1484784"/>
            <a:ext cx="11521280" cy="464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2"/>
          <p:cNvSpPr>
            <a:spLocks noGrp="1"/>
          </p:cNvSpPr>
          <p:nvPr>
            <p:ph type="dt" sz="half" idx="2"/>
          </p:nvPr>
        </p:nvSpPr>
        <p:spPr>
          <a:xfrm>
            <a:off x="326263" y="6305433"/>
            <a:ext cx="1338765" cy="331658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C618F5C-9424-45E4-96D2-35737139DE81}" type="datetimeFigureOut">
              <a:rPr lang="nb-NO" smtClean="0"/>
              <a:t>27.11.2023</a:t>
            </a:fld>
            <a:endParaRPr lang="nb-NO"/>
          </a:p>
        </p:txBody>
      </p:sp>
      <p:sp>
        <p:nvSpPr>
          <p:cNvPr id="1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25061" y="6305433"/>
            <a:ext cx="9237497" cy="3253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11257031" y="6311043"/>
            <a:ext cx="580791" cy="31976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4D8C778-CDDF-4AFE-AA68-1C890F30CEB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73" y="144342"/>
            <a:ext cx="2673351" cy="2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6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3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4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4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ath&#229;ndboken.no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4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3.pn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25.jpeg"/><Relationship Id="rId5" Type="http://schemas.openxmlformats.org/officeDocument/2006/relationships/hyperlink" Target="http://www.husbanken.no/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4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vdata.no/" TargetMode="External"/><Relationship Id="rId3" Type="http://schemas.openxmlformats.org/officeDocument/2006/relationships/notesSlide" Target="../notesSlides/notesSlide24.xml"/><Relationship Id="rId7" Type="http://schemas.openxmlformats.org/officeDocument/2006/relationships/hyperlink" Target="http://www.rundskriv.trygdeetaten.no/" TargetMode="External"/><Relationship Id="rId2" Type="http://schemas.openxmlformats.org/officeDocument/2006/relationships/slideLayout" Target="../slideLayouts/slideLayout43.xml"/><Relationship Id="rId1" Type="http://schemas.openxmlformats.org/officeDocument/2006/relationships/themeOverride" Target="../theme/themeOverride19.xml"/><Relationship Id="rId6" Type="http://schemas.openxmlformats.org/officeDocument/2006/relationships/hyperlink" Target="http://www.nav.no/" TargetMode="External"/><Relationship Id="rId5" Type="http://schemas.openxmlformats.org/officeDocument/2006/relationships/hyperlink" Target="http://www.norge.no/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rsonskadeforbundet.no/" TargetMode="External"/><Relationship Id="rId3" Type="http://schemas.openxmlformats.org/officeDocument/2006/relationships/notesSlide" Target="../notesSlides/notesSlide25.xml"/><Relationship Id="rId7" Type="http://schemas.openxmlformats.org/officeDocument/2006/relationships/hyperlink" Target="http://www.uloba.no/" TargetMode="External"/><Relationship Id="rId2" Type="http://schemas.openxmlformats.org/officeDocument/2006/relationships/slideLayout" Target="../slideLayouts/slideLayout44.xml"/><Relationship Id="rId1" Type="http://schemas.openxmlformats.org/officeDocument/2006/relationships/themeOverride" Target="../theme/themeOverride20.xml"/><Relationship Id="rId6" Type="http://schemas.openxmlformats.org/officeDocument/2006/relationships/hyperlink" Target="http://www.nhf.no/" TargetMode="External"/><Relationship Id="rId11" Type="http://schemas.openxmlformats.org/officeDocument/2006/relationships/hyperlink" Target="http://www.lars.no/" TargetMode="External"/><Relationship Id="rId5" Type="http://schemas.openxmlformats.org/officeDocument/2006/relationships/hyperlink" Target="http://www.ffo.no/" TargetMode="External"/><Relationship Id="rId10" Type="http://schemas.openxmlformats.org/officeDocument/2006/relationships/hyperlink" Target="http://www.ungefunksjonshemmede.no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hjerneslag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elfo.no/" TargetMode="External"/><Relationship Id="rId3" Type="http://schemas.openxmlformats.org/officeDocument/2006/relationships/notesSlide" Target="../notesSlides/notesSlide5.xml"/><Relationship Id="rId7" Type="http://schemas.openxmlformats.org/officeDocument/2006/relationships/hyperlink" Target="https://nav.no/" TargetMode="Externa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4.xml"/><Relationship Id="rId6" Type="http://schemas.openxmlformats.org/officeDocument/2006/relationships/hyperlink" Target="https://www.askim.kommune.no/" TargetMode="External"/><Relationship Id="rId5" Type="http://schemas.openxmlformats.org/officeDocument/2006/relationships/hyperlink" Target="https://helsenorge.no/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hyperlink" Target="https://husbanken.n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.no/no/NAV+og+samfunn/Kontakt+NAV/Utbetalinger/Snarveier/satser--380089?kap=38350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Støtteordninger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nb-NO" dirty="0">
                <a:latin typeface="+mj-lt"/>
              </a:rPr>
              <a:t>Ved sosionom 2023</a:t>
            </a:r>
          </a:p>
          <a:p>
            <a:pPr algn="ctr">
              <a:lnSpc>
                <a:spcPct val="90000"/>
              </a:lnSpc>
            </a:pPr>
            <a:r>
              <a:rPr lang="nb-NO" sz="1400" dirty="0">
                <a:latin typeface="+mj-lt"/>
              </a:rPr>
              <a:t>(oppdatert 24.11.23 – Tarje Aslesen)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039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692696"/>
            <a:ext cx="8640960" cy="942141"/>
          </a:xfrm>
        </p:spPr>
        <p:txBody>
          <a:bodyPr>
            <a:noAutofit/>
          </a:bodyPr>
          <a:lstStyle/>
          <a:p>
            <a:pPr eaLnBrk="1" hangingPunct="1"/>
            <a:br>
              <a:rPr lang="nb-NO" sz="3600" dirty="0">
                <a:solidFill>
                  <a:srgbClr val="000000"/>
                </a:solidFill>
              </a:rPr>
            </a:br>
            <a:r>
              <a:rPr lang="nb-NO" sz="3600" dirty="0">
                <a:solidFill>
                  <a:srgbClr val="000000"/>
                </a:solidFill>
              </a:rPr>
              <a:t>ARBEID</a:t>
            </a:r>
            <a:br>
              <a:rPr lang="nb-NO" sz="3600" dirty="0">
                <a:solidFill>
                  <a:schemeClr val="accent2"/>
                </a:solidFill>
              </a:rPr>
            </a:br>
            <a:r>
              <a:rPr lang="nb-NO" sz="3600" dirty="0">
                <a:solidFill>
                  <a:srgbClr val="000000"/>
                </a:solidFill>
              </a:rPr>
              <a:t>-</a:t>
            </a:r>
            <a:r>
              <a:rPr lang="nb-NO" dirty="0">
                <a:solidFill>
                  <a:srgbClr val="000000"/>
                </a:solidFill>
              </a:rPr>
              <a:t>Inkluderende arbeidsliv ved sykdom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239000" y="1634838"/>
            <a:ext cx="4698076" cy="5100324"/>
          </a:xfrm>
        </p:spPr>
        <p:txBody>
          <a:bodyPr>
            <a:normAutofit/>
          </a:bodyPr>
          <a:lstStyle/>
          <a:p>
            <a:pPr marL="285750" indent="-285750">
              <a:buNone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r>
              <a:rPr lang="nb-NO" dirty="0">
                <a:latin typeface="+mj-lt"/>
              </a:rPr>
              <a:t>Dialogmøter med NAV</a:t>
            </a:r>
          </a:p>
          <a:p>
            <a:r>
              <a:rPr lang="nb-NO" dirty="0">
                <a:latin typeface="+mj-lt"/>
              </a:rPr>
              <a:t>Arbeidsutprøving på egen arbeidsplass/</a:t>
            </a:r>
            <a:br>
              <a:rPr lang="nb-NO" dirty="0">
                <a:latin typeface="+mj-lt"/>
              </a:rPr>
            </a:br>
            <a:r>
              <a:rPr lang="nb-NO" dirty="0">
                <a:latin typeface="+mj-lt"/>
              </a:rPr>
              <a:t>utenfor</a:t>
            </a:r>
          </a:p>
          <a:p>
            <a:r>
              <a:rPr lang="nb-NO" dirty="0">
                <a:latin typeface="+mj-lt"/>
              </a:rPr>
              <a:t>Arbeidsgiverplikt/tilretteleggingsplikt</a:t>
            </a:r>
          </a:p>
          <a:p>
            <a:r>
              <a:rPr lang="nb-NO" dirty="0">
                <a:latin typeface="+mj-lt"/>
              </a:rPr>
              <a:t>Økonomiske virkemidler: </a:t>
            </a:r>
            <a:r>
              <a:rPr lang="nb-NO" sz="1400" dirty="0">
                <a:latin typeface="+mj-lt"/>
              </a:rPr>
              <a:t>lønnstilskudd, inkluderingstilskudd, unntak fra arbeidsgiverperioden ved langvarig sykdom (økt egenmeldinger)</a:t>
            </a:r>
          </a:p>
          <a:p>
            <a:r>
              <a:rPr lang="nb-NO" dirty="0">
                <a:latin typeface="+mj-lt"/>
              </a:rPr>
              <a:t>NAV hjelpemiddelsentral</a:t>
            </a:r>
          </a:p>
          <a:p>
            <a:r>
              <a:rPr lang="nb-NO" dirty="0">
                <a:latin typeface="+mj-lt"/>
              </a:rPr>
              <a:t>Fysiske hjelpemidler og/eller ombygning </a:t>
            </a:r>
          </a:p>
          <a:p>
            <a:r>
              <a:rPr lang="nb-NO" dirty="0">
                <a:latin typeface="+mj-lt"/>
              </a:rPr>
              <a:t>Mentor </a:t>
            </a:r>
          </a:p>
          <a:p>
            <a:r>
              <a:rPr lang="nb-NO" dirty="0" err="1">
                <a:latin typeface="+mj-lt"/>
              </a:rPr>
              <a:t>Trainee</a:t>
            </a:r>
            <a:r>
              <a:rPr lang="nb-NO" dirty="0">
                <a:latin typeface="+mj-lt"/>
              </a:rPr>
              <a:t> program </a:t>
            </a:r>
          </a:p>
          <a:p>
            <a:r>
              <a:rPr lang="nb-NO" dirty="0">
                <a:latin typeface="+mj-lt"/>
              </a:rPr>
              <a:t>Funksjonsassistent </a:t>
            </a:r>
          </a:p>
          <a:p>
            <a:endParaRPr lang="nb-NO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050" name="Picture 2" descr="P:\My Pictures\Div bilder til presentasjoner\Inkluderende arbeidsli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37" y="2466108"/>
            <a:ext cx="4717280" cy="314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9" y="5215470"/>
            <a:ext cx="1519691" cy="1519691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1775520" y="6276218"/>
            <a:ext cx="1919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Arbeidstilsynet – </a:t>
            </a:r>
            <a:br>
              <a:rPr lang="nb-NO" sz="1200" dirty="0"/>
            </a:br>
            <a:r>
              <a:rPr lang="nb-NO" sz="1200" dirty="0"/>
              <a:t>Tilrettelegging av arbeidet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3070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980449" y="1813898"/>
            <a:ext cx="5290062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nb-NO" sz="2200" dirty="0">
                <a:latin typeface="Calibri" pitchFamily="34" charset="0"/>
              </a:rPr>
              <a:t>Arbeidsevnen må være nedsatt med </a:t>
            </a:r>
            <a:r>
              <a:rPr lang="nb-NO" sz="2200" u="sng" dirty="0">
                <a:latin typeface="Calibri" pitchFamily="34" charset="0"/>
              </a:rPr>
              <a:t>minimum</a:t>
            </a:r>
            <a:r>
              <a:rPr lang="nb-NO" sz="2200" dirty="0">
                <a:latin typeface="Calibri" pitchFamily="34" charset="0"/>
              </a:rPr>
              <a:t> 50%</a:t>
            </a:r>
            <a:br>
              <a:rPr lang="nb-NO" sz="2200" dirty="0">
                <a:latin typeface="Calibri" pitchFamily="34" charset="0"/>
              </a:rPr>
            </a:br>
            <a:r>
              <a:rPr lang="nb-NO" sz="1800" dirty="0">
                <a:latin typeface="Calibri" pitchFamily="34" charset="0"/>
              </a:rPr>
              <a:t>Ved godkjent yrkesskade – 30%</a:t>
            </a:r>
          </a:p>
          <a:p>
            <a:r>
              <a:rPr lang="nb-NO" sz="2200" dirty="0">
                <a:latin typeface="Calibri" pitchFamily="34" charset="0"/>
              </a:rPr>
              <a:t>Utgjør 66% av sykepengegrunnlaget </a:t>
            </a:r>
            <a:r>
              <a:rPr lang="nb-NO" sz="2200" dirty="0" err="1">
                <a:latin typeface="Calibri" pitchFamily="34" charset="0"/>
              </a:rPr>
              <a:t>inntill</a:t>
            </a:r>
            <a:r>
              <a:rPr lang="nb-NO" sz="2200" dirty="0">
                <a:latin typeface="Calibri" pitchFamily="34" charset="0"/>
              </a:rPr>
              <a:t> 6G. </a:t>
            </a:r>
          </a:p>
          <a:p>
            <a:r>
              <a:rPr lang="nb-NO" sz="2200" dirty="0">
                <a:latin typeface="Calibri" pitchFamily="34" charset="0"/>
              </a:rPr>
              <a:t>Gis inntil 3 år, kan forlenges inntil 2 år. </a:t>
            </a:r>
          </a:p>
          <a:p>
            <a:r>
              <a:rPr lang="nb-NO" sz="2200" dirty="0">
                <a:latin typeface="Calibri" pitchFamily="34" charset="0"/>
              </a:rPr>
              <a:t>Aktivitetsplan </a:t>
            </a:r>
          </a:p>
          <a:p>
            <a:r>
              <a:rPr lang="nb-NO" sz="2200" dirty="0">
                <a:latin typeface="Calibri" pitchFamily="34" charset="0"/>
              </a:rPr>
              <a:t>Krav om behandling/rehabilitering og/eller arbeidsrettet tiltak med utsikt til bedring</a:t>
            </a:r>
          </a:p>
          <a:p>
            <a:r>
              <a:rPr lang="nb-NO" sz="2200" dirty="0">
                <a:latin typeface="Calibri" pitchFamily="34" charset="0"/>
              </a:rPr>
              <a:t>Meldekort hver 14. dag</a:t>
            </a:r>
          </a:p>
          <a:p>
            <a:r>
              <a:rPr lang="nb-NO" sz="2200" dirty="0">
                <a:latin typeface="Calibri" pitchFamily="34" charset="0"/>
              </a:rPr>
              <a:t>Uføreytelse fra tjenestepensjonsordning </a:t>
            </a:r>
          </a:p>
          <a:p>
            <a:pPr marL="0" indent="0"/>
            <a:endParaRPr lang="nb-NO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nb-NO" sz="24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871870" y="886691"/>
            <a:ext cx="10398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000000"/>
                </a:solidFill>
              </a:rPr>
              <a:t>ARBEIDSAVKLARINGSPENGER – økonomi</a:t>
            </a:r>
            <a:endParaRPr lang="nb-NO" sz="32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74" name="Picture 2" descr="\\sikt.sykehuspartner.no\Data\SUNHF\SDS\Brukere\L\lenmos\My Pictures\Div bilder til presentasjoner\arbei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70" y="2400381"/>
            <a:ext cx="4333010" cy="288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018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2257" y="658091"/>
            <a:ext cx="7620000" cy="1310680"/>
          </a:xfrm>
        </p:spPr>
        <p:txBody>
          <a:bodyPr>
            <a:noAutofit/>
          </a:bodyPr>
          <a:lstStyle/>
          <a:p>
            <a:pPr eaLnBrk="1" hangingPunct="1"/>
            <a:r>
              <a:rPr lang="nb-NO" sz="3600" b="1" dirty="0">
                <a:solidFill>
                  <a:srgbClr val="000000"/>
                </a:solidFill>
              </a:rPr>
              <a:t>ARBEID</a:t>
            </a:r>
            <a:br>
              <a:rPr lang="nb-NO" sz="3600" b="1" dirty="0">
                <a:solidFill>
                  <a:schemeClr val="accent2"/>
                </a:solidFill>
              </a:rPr>
            </a:br>
            <a:r>
              <a:rPr lang="nb-NO" sz="2000" b="1" dirty="0">
                <a:solidFill>
                  <a:srgbClr val="000000"/>
                </a:solidFill>
              </a:rPr>
              <a:t>- </a:t>
            </a:r>
            <a:r>
              <a:rPr lang="nb-NO" sz="2800" b="1" dirty="0">
                <a:solidFill>
                  <a:srgbClr val="000000"/>
                </a:solidFill>
              </a:rPr>
              <a:t>mulige tiltak i regi av NAV for å komme i arbeid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981200"/>
            <a:ext cx="3733800" cy="4400128"/>
          </a:xfrm>
        </p:spPr>
        <p:txBody>
          <a:bodyPr>
            <a:normAutofit/>
          </a:bodyPr>
          <a:lstStyle/>
          <a:p>
            <a:pPr marL="706438" lvl="2" indent="-285750">
              <a:lnSpc>
                <a:spcPct val="80000"/>
              </a:lnSpc>
            </a:pPr>
            <a:endParaRPr lang="nb-NO" sz="18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>
              <a:lnSpc>
                <a:spcPct val="80000"/>
              </a:lnSpc>
              <a:buNone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>
              <a:lnSpc>
                <a:spcPct val="80000"/>
              </a:lnSpc>
              <a:buNone/>
            </a:pPr>
            <a:endParaRPr lang="nb-NO" dirty="0">
              <a:solidFill>
                <a:schemeClr val="accent2"/>
              </a:solidFill>
            </a:endParaRPr>
          </a:p>
          <a:p>
            <a:pPr marL="285750" indent="-285750">
              <a:lnSpc>
                <a:spcPct val="80000"/>
              </a:lnSpc>
              <a:buNone/>
            </a:pPr>
            <a:r>
              <a:rPr lang="nb-NO" dirty="0"/>
              <a:t> </a:t>
            </a:r>
          </a:p>
          <a:p>
            <a:pPr marL="685800" lvl="1" indent="-228600">
              <a:lnSpc>
                <a:spcPct val="80000"/>
              </a:lnSpc>
            </a:pPr>
            <a:endParaRPr lang="nb-NO" dirty="0"/>
          </a:p>
          <a:p>
            <a:pPr marL="285750" indent="-285750">
              <a:lnSpc>
                <a:spcPct val="80000"/>
              </a:lnSpc>
              <a:buNone/>
            </a:pP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>
          <a:xfrm>
            <a:off x="6276108" y="2272144"/>
            <a:ext cx="5398149" cy="43484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b-NO" dirty="0">
                <a:latin typeface="+mj-lt"/>
              </a:rPr>
              <a:t>Avklaringstiltak: </a:t>
            </a:r>
          </a:p>
          <a:p>
            <a:pPr>
              <a:lnSpc>
                <a:spcPct val="80000"/>
              </a:lnSpc>
            </a:pPr>
            <a:r>
              <a:rPr lang="nb-NO" dirty="0">
                <a:latin typeface="+mj-lt"/>
              </a:rPr>
              <a:t>Arbeidsutprøving/arbeidstrening </a:t>
            </a:r>
          </a:p>
          <a:p>
            <a:pPr>
              <a:lnSpc>
                <a:spcPct val="80000"/>
              </a:lnSpc>
            </a:pPr>
            <a:r>
              <a:rPr lang="nb-NO" dirty="0">
                <a:latin typeface="+mj-lt"/>
              </a:rPr>
              <a:t>Kartlegging</a:t>
            </a:r>
          </a:p>
          <a:p>
            <a:pPr>
              <a:lnSpc>
                <a:spcPct val="80000"/>
              </a:lnSpc>
            </a:pPr>
            <a:r>
              <a:rPr lang="nb-NO" dirty="0">
                <a:latin typeface="+mj-lt"/>
              </a:rPr>
              <a:t>Råd- og veiledning </a:t>
            </a:r>
            <a:br>
              <a:rPr lang="nb-NO" dirty="0">
                <a:latin typeface="+mj-lt"/>
              </a:rPr>
            </a:br>
            <a:endParaRPr lang="nb-NO" dirty="0"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b-NO" dirty="0">
                <a:latin typeface="+mj-lt"/>
              </a:rPr>
              <a:t>Oppfølgingstiltak </a:t>
            </a:r>
          </a:p>
          <a:p>
            <a:pPr>
              <a:lnSpc>
                <a:spcPct val="80000"/>
              </a:lnSpc>
            </a:pPr>
            <a:r>
              <a:rPr lang="nb-NO" dirty="0">
                <a:latin typeface="+mj-lt"/>
              </a:rPr>
              <a:t>Arbeidsutprøving og tilrettelegging  </a:t>
            </a:r>
          </a:p>
          <a:p>
            <a:pPr>
              <a:lnSpc>
                <a:spcPct val="80000"/>
              </a:lnSpc>
            </a:pPr>
            <a:r>
              <a:rPr lang="nb-NO" dirty="0">
                <a:latin typeface="+mj-lt"/>
              </a:rPr>
              <a:t>Arbeidsrettet rehabilitering/helsetilbud</a:t>
            </a:r>
          </a:p>
          <a:p>
            <a:pPr>
              <a:lnSpc>
                <a:spcPct val="80000"/>
              </a:lnSpc>
            </a:pPr>
            <a:r>
              <a:rPr lang="nb-NO" dirty="0">
                <a:latin typeface="+mj-lt"/>
              </a:rPr>
              <a:t>Lønnstilskudd - midlertidig eller varig</a:t>
            </a:r>
          </a:p>
          <a:p>
            <a:pPr>
              <a:lnSpc>
                <a:spcPct val="80000"/>
              </a:lnSpc>
            </a:pPr>
            <a:r>
              <a:rPr lang="nb-NO" dirty="0">
                <a:latin typeface="+mj-lt"/>
              </a:rPr>
              <a:t>Karriereveileder, jobbspesialist </a:t>
            </a:r>
          </a:p>
          <a:p>
            <a:pPr>
              <a:lnSpc>
                <a:spcPct val="80000"/>
              </a:lnSpc>
            </a:pPr>
            <a:r>
              <a:rPr lang="nb-NO" dirty="0">
                <a:latin typeface="+mj-lt"/>
              </a:rPr>
              <a:t>Kvalifisering/skolering/omskolering</a:t>
            </a:r>
          </a:p>
          <a:p>
            <a:pPr>
              <a:lnSpc>
                <a:spcPct val="80000"/>
              </a:lnSpc>
            </a:pPr>
            <a:r>
              <a:rPr lang="nb-NO" dirty="0">
                <a:latin typeface="+mj-lt"/>
              </a:rPr>
              <a:t>Tilrettelagt arbeid</a:t>
            </a:r>
          </a:p>
          <a:p>
            <a:pPr>
              <a:lnSpc>
                <a:spcPct val="80000"/>
              </a:lnSpc>
            </a:pPr>
            <a:r>
              <a:rPr lang="nb-NO" dirty="0">
                <a:latin typeface="+mj-lt"/>
              </a:rPr>
              <a:t>Funksjonsassistent, mentor</a:t>
            </a:r>
          </a:p>
          <a:p>
            <a:pPr>
              <a:lnSpc>
                <a:spcPct val="80000"/>
              </a:lnSpc>
            </a:pPr>
            <a:r>
              <a:rPr lang="nb-NO" dirty="0">
                <a:latin typeface="+mj-lt"/>
              </a:rPr>
              <a:t>Reisetilskudd</a:t>
            </a:r>
          </a:p>
          <a:p>
            <a:pPr>
              <a:lnSpc>
                <a:spcPct val="80000"/>
              </a:lnSpc>
            </a:pPr>
            <a:r>
              <a:rPr lang="nb-NO" dirty="0">
                <a:latin typeface="+mj-lt"/>
              </a:rPr>
              <a:t>Arbeid og utdanningsreiser </a:t>
            </a:r>
          </a:p>
          <a:p>
            <a:endParaRPr lang="nb-NO" dirty="0"/>
          </a:p>
        </p:txBody>
      </p:sp>
      <p:pic>
        <p:nvPicPr>
          <p:cNvPr id="3076" name="Picture 4" descr="P:\My Pictures\Div bilder til presentasjoner\arbeid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024" y="2327563"/>
            <a:ext cx="3541789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41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791418" y="673830"/>
            <a:ext cx="8640960" cy="648072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endParaRPr lang="nb-NO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2577" y="1610425"/>
            <a:ext cx="4736661" cy="5247575"/>
          </a:xfrm>
        </p:spPr>
        <p:txBody>
          <a:bodyPr>
            <a:normAutofit fontScale="70000" lnSpcReduction="20000"/>
          </a:bodyPr>
          <a:lstStyle/>
          <a:p>
            <a:pPr marL="685800" lvl="1" indent="-228600"/>
            <a:endParaRPr lang="nb-NO" sz="2000" dirty="0"/>
          </a:p>
          <a:p>
            <a:pPr marL="285750" indent="-285750"/>
            <a:r>
              <a:rPr lang="nb-NO" sz="2400" dirty="0"/>
              <a:t>Når </a:t>
            </a:r>
            <a:r>
              <a:rPr lang="nb-NO" sz="2400" b="1" i="1" dirty="0"/>
              <a:t>nødvendig og hensiktsmessig</a:t>
            </a:r>
            <a:r>
              <a:rPr lang="nb-NO" sz="2400" dirty="0"/>
              <a:t> behandling og arbeidsutprøving ikke fører frem. </a:t>
            </a:r>
            <a:br>
              <a:rPr lang="nb-NO" sz="2400" dirty="0"/>
            </a:br>
            <a:endParaRPr lang="nb-NO" sz="2400" dirty="0"/>
          </a:p>
          <a:p>
            <a:pPr marL="285750" indent="-285750"/>
            <a:r>
              <a:rPr lang="nb-NO" sz="2400" dirty="0"/>
              <a:t>Inntektsevnen er nedsatt med minst 50% som følge av sykdom eller skade </a:t>
            </a:r>
            <a:br>
              <a:rPr lang="nb-NO" sz="2400" dirty="0"/>
            </a:br>
            <a:r>
              <a:rPr lang="nb-NO" sz="2400" dirty="0"/>
              <a:t>Ved AAP på søknadstidspunktet må inntektsevnen være nedsatt med minst 40%. Ved godkjent yrkesskade/sykdom er det tilstrekkelig med 30% varig nedsatt. </a:t>
            </a:r>
            <a:br>
              <a:rPr lang="nb-NO" sz="2400" dirty="0"/>
            </a:br>
            <a:endParaRPr lang="nb-NO" sz="2400" dirty="0"/>
          </a:p>
          <a:p>
            <a:pPr marL="285750" indent="-285750"/>
            <a:r>
              <a:rPr lang="nb-NO" sz="2400" dirty="0"/>
              <a:t>Utbetalt 66% av gjennomsnittsinntekten beste 3 av 5 år før du ble syk</a:t>
            </a:r>
            <a:br>
              <a:rPr lang="nb-NO" sz="2400" dirty="0"/>
            </a:br>
            <a:endParaRPr lang="nb-NO" sz="2400" dirty="0"/>
          </a:p>
          <a:p>
            <a:pPr marL="285750" indent="-285750"/>
            <a:r>
              <a:rPr lang="nb-NO" sz="2400" dirty="0"/>
              <a:t>Kan tjene opp til 0,4G ved siden av</a:t>
            </a:r>
            <a:br>
              <a:rPr lang="nb-NO" sz="2400" dirty="0"/>
            </a:br>
            <a:r>
              <a:rPr lang="nb-NO" sz="2400" dirty="0"/>
              <a:t>Ved gradert uføretrygd er det individuelt fastsatt inntektsgrense  </a:t>
            </a:r>
            <a:br>
              <a:rPr lang="nb-NO" sz="2400" dirty="0"/>
            </a:br>
            <a:endParaRPr lang="nb-NO" sz="2400" dirty="0"/>
          </a:p>
          <a:p>
            <a:pPr marL="285750" indent="-285750"/>
            <a:r>
              <a:rPr lang="nb-NO" sz="2400" dirty="0"/>
              <a:t>Unge uføre (Alvorlig og varig sykdom før 26 år med minst 50%, og klart dokumentert )</a:t>
            </a:r>
            <a:br>
              <a:rPr lang="nb-NO" sz="2400" dirty="0"/>
            </a:br>
            <a:endParaRPr lang="nb-NO" sz="2400" dirty="0"/>
          </a:p>
          <a:p>
            <a:pPr marL="285750" indent="-285750"/>
            <a:r>
              <a:rPr lang="nb-NO" sz="2400" dirty="0"/>
              <a:t>Mulig å få slettet hele eller deler av studielånet </a:t>
            </a:r>
          </a:p>
          <a:p>
            <a:pPr marL="0" indent="0">
              <a:buNone/>
            </a:pPr>
            <a:endParaRPr lang="nb-NO" sz="2400" dirty="0"/>
          </a:p>
          <a:p>
            <a:pPr marL="285750" indent="-285750"/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/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>
              <a:buNone/>
            </a:pPr>
            <a:endParaRPr lang="nb-NO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>
              <a:buNone/>
            </a:pPr>
            <a:endParaRPr lang="nb-NO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>
              <a:buNone/>
            </a:pPr>
            <a:endParaRPr lang="nb-NO" sz="24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685800" lvl="1" indent="-228600"/>
            <a:endParaRPr lang="nb-NO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>
              <a:buNone/>
            </a:pPr>
            <a:endParaRPr lang="nb-NO" dirty="0"/>
          </a:p>
        </p:txBody>
      </p:sp>
      <p:pic>
        <p:nvPicPr>
          <p:cNvPr id="4098" name="Picture 2" descr="\\sikt.sykehuspartner.no\Data\SUNHF\SDS\Brukere\L\lenmos\My Pictures\Div bilder til presentasjoner\kat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04" y="2804563"/>
            <a:ext cx="3639302" cy="285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1"/>
          <p:cNvSpPr txBox="1"/>
          <p:nvPr/>
        </p:nvSpPr>
        <p:spPr>
          <a:xfrm>
            <a:off x="912577" y="849740"/>
            <a:ext cx="10398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 b="1" dirty="0">
                <a:solidFill>
                  <a:srgbClr val="000000"/>
                </a:solidFill>
              </a:rPr>
              <a:t>UFØRETRYGD - økonomi</a:t>
            </a:r>
            <a:endParaRPr lang="nb-NO" sz="3200" b="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8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8291" y="630382"/>
            <a:ext cx="76200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000000"/>
                </a:solidFill>
              </a:rPr>
              <a:t>ØKONOMI</a:t>
            </a:r>
            <a:br>
              <a:rPr lang="nb-NO" dirty="0">
                <a:solidFill>
                  <a:srgbClr val="000000"/>
                </a:solidFill>
              </a:rPr>
            </a:br>
            <a:r>
              <a:rPr lang="nb-NO" dirty="0">
                <a:solidFill>
                  <a:srgbClr val="000000"/>
                </a:solidFill>
              </a:rPr>
              <a:t>Forsikring og erstatning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1" y="1981200"/>
            <a:ext cx="3214255" cy="3810000"/>
          </a:xfrm>
        </p:spPr>
        <p:txBody>
          <a:bodyPr>
            <a:normAutofit/>
          </a:bodyPr>
          <a:lstStyle/>
          <a:p>
            <a:r>
              <a:rPr lang="nb-NO" dirty="0"/>
              <a:t>Trafikk- og yrkesskader</a:t>
            </a:r>
          </a:p>
          <a:p>
            <a:endParaRPr lang="nb-NO" dirty="0"/>
          </a:p>
          <a:p>
            <a:r>
              <a:rPr lang="nb-NO" dirty="0"/>
              <a:t>Fritidsulykker</a:t>
            </a:r>
          </a:p>
          <a:p>
            <a:endParaRPr lang="nb-NO" dirty="0"/>
          </a:p>
          <a:p>
            <a:r>
              <a:rPr lang="nb-NO" dirty="0"/>
              <a:t>Pasientskader – Norsk pasientskadeerstatning</a:t>
            </a:r>
          </a:p>
          <a:p>
            <a:endParaRPr lang="nb-NO" dirty="0"/>
          </a:p>
          <a:p>
            <a:r>
              <a:rPr lang="nb-NO" dirty="0"/>
              <a:t>Voldsoffererstatning</a:t>
            </a:r>
          </a:p>
          <a:p>
            <a:endParaRPr lang="nb-NO" dirty="0"/>
          </a:p>
          <a:p>
            <a:r>
              <a:rPr lang="nb-NO" dirty="0"/>
              <a:t>Tjenestepensjoner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4526883" y="437072"/>
            <a:ext cx="3733800" cy="3810000"/>
          </a:xfrm>
        </p:spPr>
        <p:txBody>
          <a:bodyPr/>
          <a:lstStyle/>
          <a:p>
            <a:endParaRPr lang="nb-NO"/>
          </a:p>
        </p:txBody>
      </p:sp>
      <p:pic>
        <p:nvPicPr>
          <p:cNvPr id="1026" name="Picture 2" descr="P:\My Pictures\Div bilder til presentasjoner\Ulyk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18293"/>
            <a:ext cx="4438822" cy="300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078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0883" y="907473"/>
            <a:ext cx="8640960" cy="717314"/>
          </a:xfrm>
        </p:spPr>
        <p:txBody>
          <a:bodyPr>
            <a:normAutofit/>
          </a:bodyPr>
          <a:lstStyle/>
          <a:p>
            <a:pPr eaLnBrk="1" hangingPunct="1"/>
            <a:r>
              <a:rPr lang="nb-NO" sz="4000" dirty="0">
                <a:solidFill>
                  <a:srgbClr val="000000"/>
                </a:solidFill>
                <a:latin typeface="+mn-lt"/>
              </a:rPr>
              <a:t>GRUNNSTØNAD – økonomi </a:t>
            </a:r>
            <a:endParaRPr lang="nb-NO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601691" y="1981200"/>
            <a:ext cx="3380509" cy="461615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buNone/>
            </a:pPr>
            <a:r>
              <a:rPr lang="nb-NO" dirty="0"/>
              <a:t>Kan søkes hvis en har store og</a:t>
            </a:r>
            <a:endParaRPr lang="nb-NO" b="1" dirty="0"/>
          </a:p>
          <a:p>
            <a:pPr marL="285750" indent="-285750">
              <a:lnSpc>
                <a:spcPct val="80000"/>
              </a:lnSpc>
              <a:buNone/>
            </a:pPr>
            <a:r>
              <a:rPr lang="nb-NO" dirty="0"/>
              <a:t>nødvendige ekstrautgifter i</a:t>
            </a:r>
          </a:p>
          <a:p>
            <a:pPr marL="285750" indent="-285750">
              <a:lnSpc>
                <a:spcPct val="80000"/>
              </a:lnSpc>
              <a:buNone/>
            </a:pPr>
            <a:r>
              <a:rPr lang="nb-NO" dirty="0"/>
              <a:t>forbindelse med varig sykdom</a:t>
            </a:r>
          </a:p>
          <a:p>
            <a:pPr marL="285750" indent="-285750">
              <a:lnSpc>
                <a:spcPct val="80000"/>
              </a:lnSpc>
              <a:buNone/>
            </a:pPr>
            <a:r>
              <a:rPr lang="nb-NO" dirty="0"/>
              <a:t>eller skade. </a:t>
            </a:r>
          </a:p>
          <a:p>
            <a:pPr marL="285750" indent="-285750">
              <a:lnSpc>
                <a:spcPct val="80000"/>
              </a:lnSpc>
              <a:buNone/>
            </a:pPr>
            <a:endParaRPr lang="nb-NO" dirty="0"/>
          </a:p>
          <a:p>
            <a:pPr marL="285750" indent="-285750">
              <a:lnSpc>
                <a:spcPct val="80000"/>
              </a:lnSpc>
            </a:pPr>
            <a:r>
              <a:rPr lang="nb-NO" sz="1800" dirty="0"/>
              <a:t>Drift av tekniske hjelpemidler </a:t>
            </a:r>
          </a:p>
          <a:p>
            <a:pPr marL="285750" indent="-285750">
              <a:lnSpc>
                <a:spcPct val="80000"/>
              </a:lnSpc>
            </a:pPr>
            <a:r>
              <a:rPr lang="nb-NO" sz="1800" dirty="0"/>
              <a:t>Transport – herunder drift av bil</a:t>
            </a:r>
          </a:p>
          <a:p>
            <a:pPr marL="285750" indent="-285750">
              <a:lnSpc>
                <a:spcPct val="80000"/>
              </a:lnSpc>
            </a:pPr>
            <a:r>
              <a:rPr lang="nb-NO" sz="1800" dirty="0"/>
              <a:t>Førerhund</a:t>
            </a:r>
          </a:p>
          <a:p>
            <a:pPr marL="285750" indent="-285750">
              <a:lnSpc>
                <a:spcPct val="80000"/>
              </a:lnSpc>
            </a:pPr>
            <a:r>
              <a:rPr lang="nb-NO" sz="1800" dirty="0"/>
              <a:t>Fordyret kosthold med spesialdiett pga. allergi eller sykdom </a:t>
            </a:r>
          </a:p>
          <a:p>
            <a:pPr marL="285750" indent="-285750">
              <a:lnSpc>
                <a:spcPct val="80000"/>
              </a:lnSpc>
            </a:pPr>
            <a:r>
              <a:rPr lang="nb-NO" sz="1800" dirty="0"/>
              <a:t>Slitasje av klær/ fottøy og sengetøy </a:t>
            </a: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>
              <a:lnSpc>
                <a:spcPct val="80000"/>
              </a:lnSpc>
              <a:buNone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6146" name="Picture 2" descr="\\sikt.sykehuspartner.no\Data\SUNHF\SDS\Brukere\L\lenmos\My Pictures\Div bilder til presentasjoner\Prote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56" y="2389909"/>
            <a:ext cx="4686289" cy="312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981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7810" y="713478"/>
            <a:ext cx="8640960" cy="900577"/>
          </a:xfrm>
        </p:spPr>
        <p:txBody>
          <a:bodyPr>
            <a:normAutofit fontScale="90000"/>
          </a:bodyPr>
          <a:lstStyle/>
          <a:p>
            <a:br>
              <a:rPr lang="nb-NO" dirty="0">
                <a:solidFill>
                  <a:schemeClr val="accent2"/>
                </a:solidFill>
                <a:latin typeface="+mn-lt"/>
              </a:rPr>
            </a:br>
            <a:r>
              <a:rPr lang="nb-NO" sz="4000" dirty="0">
                <a:solidFill>
                  <a:srgbClr val="000000"/>
                </a:solidFill>
                <a:latin typeface="+mn-lt"/>
              </a:rPr>
              <a:t>HJELPESTØNAD – økonomi </a:t>
            </a:r>
            <a:br>
              <a:rPr lang="nb-NO" dirty="0">
                <a:solidFill>
                  <a:schemeClr val="accent2"/>
                </a:solidFill>
                <a:latin typeface="+mn-lt"/>
              </a:rPr>
            </a:br>
            <a:endParaRPr lang="nb-NO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615290" y="1406181"/>
            <a:ext cx="3567288" cy="4641381"/>
          </a:xfrm>
        </p:spPr>
        <p:txBody>
          <a:bodyPr>
            <a:normAutofit lnSpcReduction="10000"/>
          </a:bodyPr>
          <a:lstStyle/>
          <a:p>
            <a:pPr marL="285750" indent="-285750">
              <a:buNone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>
              <a:buNone/>
            </a:pPr>
            <a:endParaRPr lang="nb-NO" dirty="0"/>
          </a:p>
          <a:p>
            <a:r>
              <a:rPr lang="nb-NO" dirty="0"/>
              <a:t>Hvis du trenger langvarig, privat pleie og tilsyn på grunn av en sykdom, skade eller medfødt funksjonshemning, kan du ha rett til hjelpestønad.</a:t>
            </a:r>
          </a:p>
          <a:p>
            <a:pPr marL="285750" indent="-285750">
              <a:buNone/>
            </a:pPr>
            <a:endParaRPr lang="nb-NO" dirty="0">
              <a:latin typeface="+mj-lt"/>
            </a:endParaRPr>
          </a:p>
          <a:p>
            <a:r>
              <a:rPr lang="nb-NO" dirty="0">
                <a:latin typeface="+mj-lt"/>
              </a:rPr>
              <a:t>Barn under 18 kan få forhøyet hjelpestønad, gis i tre satser avhengig av pleiebehovet</a:t>
            </a:r>
          </a:p>
          <a:p>
            <a:pPr marL="285750" indent="-285750">
              <a:buNone/>
            </a:pPr>
            <a:endParaRPr lang="nb-NO" dirty="0">
              <a:latin typeface="+mj-lt"/>
            </a:endParaRPr>
          </a:p>
          <a:p>
            <a:r>
              <a:rPr lang="nb-NO" dirty="0">
                <a:latin typeface="+mj-lt"/>
              </a:rPr>
              <a:t>Stønaden er skattefri</a:t>
            </a:r>
          </a:p>
          <a:p>
            <a:pPr marL="285750" indent="-285750">
              <a:buNone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7170" name="Picture 2" descr="\\sikt.sykehuspartner.no\Data\SUNHF\SDS\Brukere\L\lenmos\My Pictures\Div bilder til presentasjoner\Hjer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65" y="2230581"/>
            <a:ext cx="4488875" cy="299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476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399" y="684069"/>
            <a:ext cx="8640960" cy="64807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nb-NO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nb-NO" sz="3600" dirty="0">
                <a:solidFill>
                  <a:srgbClr val="000000"/>
                </a:solidFill>
              </a:rPr>
              <a:t>BISTAND fra kommunen.</a:t>
            </a:r>
            <a:br>
              <a:rPr lang="nb-NO" dirty="0">
                <a:solidFill>
                  <a:schemeClr val="accent2"/>
                </a:solidFill>
                <a:latin typeface="Comic Sans MS" pitchFamily="66" charset="0"/>
              </a:rPr>
            </a:b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801399" y="1497897"/>
            <a:ext cx="8499455" cy="4891613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Brukerstyrt personlig assistanse (BPA) eller tradisjonelle hjemmetjenester</a:t>
            </a:r>
            <a:br>
              <a:rPr lang="nb-NO" dirty="0"/>
            </a:br>
            <a:endParaRPr lang="nb-NO" dirty="0"/>
          </a:p>
          <a:p>
            <a:r>
              <a:rPr lang="nb-NO" dirty="0"/>
              <a:t>Avlastning</a:t>
            </a:r>
            <a:br>
              <a:rPr lang="nb-NO" dirty="0"/>
            </a:br>
            <a:endParaRPr lang="nb-NO" dirty="0"/>
          </a:p>
          <a:p>
            <a:r>
              <a:rPr lang="nb-NO" dirty="0"/>
              <a:t>Praktisk bistand og hjemmesykepleie </a:t>
            </a:r>
            <a:br>
              <a:rPr lang="nb-NO" dirty="0"/>
            </a:br>
            <a:endParaRPr lang="nb-NO" dirty="0"/>
          </a:p>
          <a:p>
            <a:r>
              <a:rPr lang="nb-NO" dirty="0" err="1"/>
              <a:t>Omsorgstønad</a:t>
            </a:r>
            <a:r>
              <a:rPr lang="nb-NO" dirty="0"/>
              <a:t> (Omsorgslønn)</a:t>
            </a:r>
            <a:br>
              <a:rPr lang="nb-NO" dirty="0"/>
            </a:br>
            <a:endParaRPr lang="nb-NO" dirty="0"/>
          </a:p>
          <a:p>
            <a:r>
              <a:rPr lang="nb-NO" dirty="0"/>
              <a:t>Individuell plan (IP), koordinator og ansvarsgruppe</a:t>
            </a:r>
            <a:br>
              <a:rPr lang="nb-NO" dirty="0"/>
            </a:br>
            <a:endParaRPr lang="nb-NO" dirty="0"/>
          </a:p>
          <a:p>
            <a:r>
              <a:rPr lang="nb-NO" dirty="0"/>
              <a:t>Støttekontakt / aktivitetskontakt</a:t>
            </a:r>
            <a:br>
              <a:rPr lang="nb-NO" dirty="0"/>
            </a:br>
            <a:endParaRPr lang="nb-NO" dirty="0"/>
          </a:p>
          <a:p>
            <a:r>
              <a:rPr lang="nb-NO" dirty="0"/>
              <a:t>Verge fra Fylkesmannen eller frivillig forvaltning fra Nav (økonomisk )</a:t>
            </a:r>
            <a:br>
              <a:rPr lang="nb-NO" dirty="0"/>
            </a:br>
            <a:endParaRPr lang="nb-NO" dirty="0"/>
          </a:p>
          <a:p>
            <a:r>
              <a:rPr lang="nb-NO" dirty="0"/>
              <a:t>Psykisk helsehjelp</a:t>
            </a:r>
            <a:br>
              <a:rPr lang="nb-NO" dirty="0"/>
            </a:br>
            <a:endParaRPr lang="nb-NO" dirty="0"/>
          </a:p>
          <a:p>
            <a:r>
              <a:rPr lang="nb-NO" dirty="0"/>
              <a:t>Ledsagerbevis</a:t>
            </a:r>
          </a:p>
          <a:p>
            <a:endParaRPr lang="nb-NO" dirty="0"/>
          </a:p>
          <a:p>
            <a:pPr marL="285750" indent="-285750">
              <a:buNone/>
            </a:pPr>
            <a:endParaRPr lang="nb-NO" sz="12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>
              <a:buNone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>
              <a:buNone/>
            </a:pP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2359" y="5178915"/>
            <a:ext cx="1431787" cy="1431787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9064978" y="5994400"/>
            <a:ext cx="1851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tx2">
                    <a:lumMod val="50000"/>
                  </a:schemeClr>
                </a:solidFill>
              </a:rPr>
              <a:t>BPA vs.</a:t>
            </a:r>
            <a:br>
              <a:rPr lang="nb-NO" sz="1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nb-NO" sz="1400" dirty="0">
                <a:solidFill>
                  <a:schemeClr val="tx2">
                    <a:lumMod val="50000"/>
                  </a:schemeClr>
                </a:solidFill>
              </a:rPr>
              <a:t>Hjemmetjenesten</a:t>
            </a:r>
          </a:p>
        </p:txBody>
      </p:sp>
    </p:spTree>
    <p:extLst>
      <p:ext uri="{BB962C8B-B14F-4D97-AF65-F5344CB8AC3E}">
        <p14:creationId xmlns:p14="http://schemas.microsoft.com/office/powerpoint/2010/main" val="3807180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50000"/>
                  </a:schemeClr>
                </a:solidFill>
              </a:rPr>
              <a:t>                  Andre økonomiske stønader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2444" y="1484784"/>
            <a:ext cx="10784196" cy="4641381"/>
          </a:xfrm>
        </p:spPr>
        <p:txBody>
          <a:bodyPr>
            <a:normAutofit fontScale="92500" lnSpcReduction="20000"/>
          </a:bodyPr>
          <a:lstStyle/>
          <a:p>
            <a:r>
              <a:rPr lang="nb-NO" dirty="0">
                <a:solidFill>
                  <a:schemeClr val="tx2">
                    <a:lumMod val="50000"/>
                  </a:schemeClr>
                </a:solidFill>
              </a:rPr>
              <a:t>Omsorgsstønad (Kommune)</a:t>
            </a:r>
          </a:p>
          <a:p>
            <a:pPr marL="0" indent="0">
              <a:buNone/>
            </a:pPr>
            <a:endParaRPr lang="nb-NO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50000"/>
                  </a:schemeClr>
                </a:solidFill>
              </a:rPr>
              <a:t>Pleiepenger (NAV)</a:t>
            </a:r>
          </a:p>
          <a:p>
            <a:endParaRPr lang="nb-NO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50000"/>
                  </a:schemeClr>
                </a:solidFill>
              </a:rPr>
              <a:t>Opplæringspenger (NAV)</a:t>
            </a:r>
          </a:p>
          <a:p>
            <a:pPr marL="0" indent="0">
              <a:buNone/>
            </a:pPr>
            <a:endParaRPr lang="nb-NO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50000"/>
                  </a:schemeClr>
                </a:solidFill>
              </a:rPr>
              <a:t>Supplerende sosialhjelp (NAV- Kommune) i tillegg til uføretrygd eller AAP (behovsprøvd)</a:t>
            </a:r>
          </a:p>
          <a:p>
            <a:endParaRPr lang="nb-NO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50000"/>
                  </a:schemeClr>
                </a:solidFill>
              </a:rPr>
              <a:t>Gjeldsrådgiver / økonomisk rådgiver (Kommunen/Nav)</a:t>
            </a:r>
          </a:p>
          <a:p>
            <a:pPr marL="0" indent="0">
              <a:buNone/>
            </a:pPr>
            <a:endParaRPr lang="nb-NO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50000"/>
                  </a:schemeClr>
                </a:solidFill>
              </a:rPr>
              <a:t>Kvalifiseringsprogram (Kommune)</a:t>
            </a:r>
          </a:p>
          <a:p>
            <a:pPr marL="0" indent="0">
              <a:buNone/>
            </a:pPr>
            <a:endParaRPr lang="nb-NO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50000"/>
                  </a:schemeClr>
                </a:solidFill>
              </a:rPr>
              <a:t>Legater/stiftelser </a:t>
            </a:r>
            <a:r>
              <a:rPr lang="nb-NO" dirty="0"/>
              <a:t>(</a:t>
            </a:r>
            <a:r>
              <a:rPr lang="nb-NO" dirty="0">
                <a:hlinkClick r:id="rId3"/>
              </a:rPr>
              <a:t>www.legathåndboken.no</a:t>
            </a:r>
            <a:r>
              <a:rPr lang="nb-NO" dirty="0"/>
              <a:t>) </a:t>
            </a:r>
            <a:endParaRPr lang="nb-NO" dirty="0">
              <a:solidFill>
                <a:schemeClr val="tx2">
                  <a:lumMod val="50000"/>
                </a:schemeClr>
              </a:solidFill>
            </a:endParaRPr>
          </a:p>
          <a:p>
            <a:endParaRPr lang="nb-NO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50000"/>
                  </a:schemeClr>
                </a:solidFill>
              </a:rPr>
              <a:t>Bostøtte (Husbanken i kommunen)</a:t>
            </a:r>
          </a:p>
          <a:p>
            <a:endParaRPr lang="nb-NO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8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436" y="685800"/>
            <a:ext cx="7620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b-NO" dirty="0">
                <a:solidFill>
                  <a:srgbClr val="000000"/>
                </a:solidFill>
              </a:rPr>
              <a:t>ØKONOMI</a:t>
            </a:r>
            <a:br>
              <a:rPr lang="nb-NO" sz="2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nb-NO" dirty="0">
                <a:solidFill>
                  <a:srgbClr val="000000"/>
                </a:solidFill>
              </a:rPr>
              <a:t>-e</a:t>
            </a:r>
            <a:r>
              <a:rPr lang="nb-NO" b="1" dirty="0">
                <a:solidFill>
                  <a:srgbClr val="000000"/>
                </a:solidFill>
              </a:rPr>
              <a:t>genandeler frikort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981200"/>
            <a:ext cx="3733800" cy="4256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" name="Plassholder for innhold 1"/>
          <p:cNvSpPr>
            <a:spLocks noGrp="1"/>
          </p:cNvSpPr>
          <p:nvPr>
            <p:ph sz="half" idx="2"/>
          </p:nvPr>
        </p:nvSpPr>
        <p:spPr>
          <a:xfrm>
            <a:off x="6248400" y="1436915"/>
            <a:ext cx="3733800" cy="48045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b="1" dirty="0">
              <a:latin typeface="+mj-lt"/>
            </a:endParaRPr>
          </a:p>
          <a:p>
            <a:pPr marL="0" indent="0">
              <a:buNone/>
            </a:pPr>
            <a:endParaRPr lang="nb-NO" b="1" dirty="0">
              <a:latin typeface="+mj-lt"/>
            </a:endParaRPr>
          </a:p>
          <a:p>
            <a:pPr marL="0" indent="0">
              <a:buNone/>
            </a:pPr>
            <a:r>
              <a:rPr lang="nb-NO" dirty="0">
                <a:latin typeface="+mj-lt"/>
              </a:rPr>
              <a:t>Fra 1. januar 2021 er det ett felles egenandelstak for alle tjenester som utløser godkjente egenandeler. 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pPr marL="0" indent="0">
              <a:buNone/>
            </a:pPr>
            <a:r>
              <a:rPr lang="nb-NO" dirty="0">
                <a:latin typeface="+mj-lt"/>
              </a:rPr>
              <a:t>Egenandelstak 3040 kr </a:t>
            </a:r>
            <a:r>
              <a:rPr lang="nb-NO" sz="1300" dirty="0">
                <a:latin typeface="+mj-lt"/>
              </a:rPr>
              <a:t>(01.2023) </a:t>
            </a:r>
          </a:p>
          <a:p>
            <a:pPr marL="0" indent="0">
              <a:buNone/>
            </a:pPr>
            <a:endParaRPr lang="nb-NO" b="1" dirty="0">
              <a:latin typeface="+mj-lt"/>
            </a:endParaRPr>
          </a:p>
          <a:p>
            <a:pPr marL="0" indent="0">
              <a:buNone/>
            </a:pPr>
            <a:r>
              <a:rPr lang="nb-NO" dirty="0">
                <a:latin typeface="+mj-lt"/>
              </a:rPr>
              <a:t>Egenandel fra behandling hos lege, fysioterapeut, psykolog, poliklinikk, laboratorium og røntgeninstitutt, legemidler på blå resept, enkelte tannbehandlinger, enkelte rehabiliteringsopphold og enkelte behandlingsreiser til utlandet. </a:t>
            </a:r>
          </a:p>
          <a:p>
            <a:pPr marL="0" indent="0">
              <a:buNone/>
            </a:pPr>
            <a:endParaRPr lang="nb-NO" dirty="0">
              <a:latin typeface="+mj-lt"/>
              <a:hlinkClick r:id="" action="ppaction://noaction"/>
            </a:endParaRPr>
          </a:p>
          <a:p>
            <a:pPr marL="0" indent="0">
              <a:buNone/>
            </a:pPr>
            <a:r>
              <a:rPr lang="nb-NO" dirty="0">
                <a:latin typeface="+mj-lt"/>
                <a:hlinkClick r:id="" action="ppaction://noaction"/>
              </a:rPr>
              <a:t>www.helsenorge.no</a:t>
            </a:r>
            <a:r>
              <a:rPr lang="nb-NO" dirty="0">
                <a:latin typeface="+mj-lt"/>
              </a:rPr>
              <a:t> eller 800HELSE (800 43 573)</a:t>
            </a:r>
          </a:p>
          <a:p>
            <a:endParaRPr lang="nb-NO" dirty="0"/>
          </a:p>
        </p:txBody>
      </p:sp>
      <p:pic>
        <p:nvPicPr>
          <p:cNvPr id="8194" name="Picture 2" descr="\\sikt.sykehuspartner.no\Data\SUNHF\SDS\Brukere\L\lenmos\My Pictures\Div bilder til presentasjoner\penger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23" y="1925783"/>
            <a:ext cx="3236768" cy="431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849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16370" y="425302"/>
            <a:ext cx="8289322" cy="5220586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En videoinnspilling av en tilsvarende undervisning finner du her ved å skanne QR koden:</a:t>
            </a:r>
            <a:br>
              <a:rPr lang="nb-NO" dirty="0"/>
            </a:br>
            <a:br>
              <a:rPr lang="nb-NO" dirty="0"/>
            </a:br>
            <a:br>
              <a:rPr lang="nb-NO" dirty="0">
                <a:solidFill>
                  <a:srgbClr val="000000"/>
                </a:solidFill>
              </a:rPr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223792" y="3813044"/>
            <a:ext cx="6192688" cy="49153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endParaRPr lang="nb-NO" dirty="0">
              <a:latin typeface="+mj-lt"/>
            </a:endParaRPr>
          </a:p>
          <a:p>
            <a:pPr algn="ctr">
              <a:lnSpc>
                <a:spcPct val="90000"/>
              </a:lnSpc>
            </a:pPr>
            <a:endParaRPr lang="nb-NO" dirty="0">
              <a:latin typeface="+mj-lt"/>
            </a:endParaRP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97" y="3312042"/>
            <a:ext cx="2944268" cy="29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42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593" y="865878"/>
            <a:ext cx="8640960" cy="648072"/>
          </a:xfrm>
        </p:spPr>
        <p:txBody>
          <a:bodyPr>
            <a:normAutofit/>
          </a:bodyPr>
          <a:lstStyle/>
          <a:p>
            <a:pPr eaLnBrk="1" hangingPunct="1"/>
            <a:r>
              <a:rPr lang="nb-NO" sz="3600" dirty="0">
                <a:solidFill>
                  <a:srgbClr val="000000"/>
                </a:solidFill>
              </a:rPr>
              <a:t>TRANSPORT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680364" y="1148132"/>
            <a:ext cx="5334966" cy="4641381"/>
          </a:xfrm>
        </p:spPr>
        <p:txBody>
          <a:bodyPr>
            <a:noAutofit/>
          </a:bodyPr>
          <a:lstStyle/>
          <a:p>
            <a:pPr marL="285750" indent="-285750">
              <a:buNone/>
            </a:pPr>
            <a:endParaRPr lang="nb-NO" sz="1600" dirty="0">
              <a:latin typeface="+mj-lt"/>
            </a:endParaRPr>
          </a:p>
          <a:p>
            <a:pPr marL="285750" indent="-285750">
              <a:buNone/>
            </a:pPr>
            <a:r>
              <a:rPr lang="nb-NO" sz="1600" dirty="0">
                <a:latin typeface="+mj-lt"/>
              </a:rPr>
              <a:t>STØNAD TIL BIL</a:t>
            </a:r>
          </a:p>
          <a:p>
            <a:pPr marL="285750" indent="-285750">
              <a:buNone/>
            </a:pPr>
            <a:endParaRPr lang="nb-NO" sz="1600" dirty="0">
              <a:latin typeface="+mj-lt"/>
            </a:endParaRPr>
          </a:p>
          <a:p>
            <a:pPr eaLnBrk="1" hangingPunct="1">
              <a:buFontTx/>
              <a:buChar char="-"/>
            </a:pPr>
            <a:r>
              <a:rPr lang="nb-NO" sz="1600" b="1" dirty="0">
                <a:latin typeface="+mj-lt"/>
              </a:rPr>
              <a:t>Gruppe 1 bil </a:t>
            </a:r>
            <a:r>
              <a:rPr lang="nb-NO" sz="1600" dirty="0">
                <a:latin typeface="+mj-lt"/>
              </a:rPr>
              <a:t>– tilskudd til bil til arbeid/utdanning.</a:t>
            </a:r>
          </a:p>
          <a:p>
            <a:pPr lvl="1">
              <a:buFontTx/>
              <a:buChar char="-"/>
            </a:pPr>
            <a:r>
              <a:rPr lang="nb-NO" sz="1600" dirty="0" err="1">
                <a:latin typeface="+mj-lt"/>
              </a:rPr>
              <a:t>Behovsprøvet</a:t>
            </a:r>
            <a:r>
              <a:rPr lang="nb-NO" sz="1600" dirty="0">
                <a:latin typeface="+mj-lt"/>
              </a:rPr>
              <a:t>. Gis ikke tilskudd ved inntekt over 6G. Fullt tilskudd kr. 157034</a:t>
            </a:r>
          </a:p>
          <a:p>
            <a:pPr lvl="1">
              <a:buFontTx/>
              <a:buChar char="-"/>
            </a:pPr>
            <a:endParaRPr lang="nb-NO" sz="1600" dirty="0">
              <a:latin typeface="+mj-lt"/>
            </a:endParaRPr>
          </a:p>
          <a:p>
            <a:pPr eaLnBrk="1" hangingPunct="1">
              <a:buFontTx/>
              <a:buChar char="-"/>
            </a:pPr>
            <a:r>
              <a:rPr lang="nb-NO" sz="1600" b="1" dirty="0">
                <a:latin typeface="+mj-lt"/>
              </a:rPr>
              <a:t>Gruppe 2 bil- </a:t>
            </a:r>
            <a:r>
              <a:rPr lang="nb-NO" sz="1600" dirty="0">
                <a:latin typeface="+mj-lt"/>
              </a:rPr>
              <a:t>tilskudd til spesialtilpasset kassebil</a:t>
            </a:r>
          </a:p>
          <a:p>
            <a:pPr lvl="1">
              <a:buFontTx/>
              <a:buChar char="-"/>
            </a:pPr>
            <a:r>
              <a:rPr lang="nb-NO" sz="1600" dirty="0">
                <a:latin typeface="+mj-lt"/>
              </a:rPr>
              <a:t>Må være behov for å kjøre rullestol inn i bilen m heis/rampe</a:t>
            </a:r>
          </a:p>
          <a:p>
            <a:pPr lvl="1">
              <a:buFontTx/>
              <a:buChar char="-"/>
            </a:pPr>
            <a:r>
              <a:rPr lang="nb-NO" sz="1600" dirty="0">
                <a:latin typeface="+mj-lt"/>
              </a:rPr>
              <a:t>Behovsprøving.  Maks egenandel kr. 150.000 , resten er et rente- og avdragsfritt lån.</a:t>
            </a:r>
          </a:p>
          <a:p>
            <a:pPr lvl="1">
              <a:buFontTx/>
              <a:buChar char="-"/>
            </a:pPr>
            <a:r>
              <a:rPr lang="nb-NO" sz="1600" dirty="0">
                <a:latin typeface="+mj-lt"/>
              </a:rPr>
              <a:t>Stønad til spesialutstyr/tilpasning av bil</a:t>
            </a:r>
          </a:p>
          <a:p>
            <a:pPr marL="457200" lvl="1" indent="0">
              <a:buNone/>
            </a:pPr>
            <a:r>
              <a:rPr lang="nb-NO" sz="1600" dirty="0">
                <a:latin typeface="+mj-lt"/>
              </a:rPr>
              <a:t>       ikke behovsprøvd.	</a:t>
            </a:r>
          </a:p>
          <a:p>
            <a:pPr marL="457200" lvl="1" indent="0">
              <a:buNone/>
            </a:pPr>
            <a:endParaRPr lang="nb-NO" sz="1600" dirty="0">
              <a:latin typeface="+mj-lt"/>
            </a:endParaRPr>
          </a:p>
          <a:p>
            <a:r>
              <a:rPr lang="nb-NO" sz="1800" b="1" dirty="0">
                <a:latin typeface="+mj-lt"/>
              </a:rPr>
              <a:t>Søknad om utstyr/ tilpasninger</a:t>
            </a:r>
          </a:p>
          <a:p>
            <a:r>
              <a:rPr lang="nb-NO" sz="1800" b="1" dirty="0">
                <a:latin typeface="+mj-lt"/>
              </a:rPr>
              <a:t>Tilskudd til nødvendig kjøreopplæring</a:t>
            </a:r>
          </a:p>
          <a:p>
            <a:endParaRPr lang="nb-NO" sz="1800" b="1" dirty="0">
              <a:latin typeface="+mj-lt"/>
            </a:endParaRPr>
          </a:p>
          <a:p>
            <a:pPr marL="457200" lvl="1" indent="0">
              <a:buNone/>
            </a:pPr>
            <a:endParaRPr lang="nb-NO" sz="11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457200" lvl="1" indent="0">
              <a:buNone/>
            </a:pPr>
            <a:r>
              <a:rPr lang="nb-NO" sz="1100" dirty="0">
                <a:solidFill>
                  <a:schemeClr val="accent2"/>
                </a:solidFill>
                <a:latin typeface="Comic Sans MS" pitchFamily="66" charset="0"/>
              </a:rPr>
              <a:t>		</a:t>
            </a:r>
          </a:p>
        </p:txBody>
      </p:sp>
      <p:pic>
        <p:nvPicPr>
          <p:cNvPr id="4098" name="Picture 2" descr="P:\My Pictures\Div bilder til presentasjoner\transpo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83" y="2168237"/>
            <a:ext cx="3572910" cy="260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09" y="4584044"/>
            <a:ext cx="1713500" cy="17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40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b-NO" sz="3600" dirty="0">
                <a:solidFill>
                  <a:srgbClr val="000000"/>
                </a:solidFill>
              </a:rPr>
              <a:t>Transport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578931" y="2007947"/>
            <a:ext cx="3207327" cy="3353366"/>
          </a:xfrm>
        </p:spPr>
        <p:txBody>
          <a:bodyPr>
            <a:normAutofit/>
          </a:bodyPr>
          <a:lstStyle/>
          <a:p>
            <a:r>
              <a:rPr lang="nb-NO" dirty="0">
                <a:latin typeface="+mj-lt"/>
              </a:rPr>
              <a:t>TT-kort til fritidsreiser</a:t>
            </a:r>
          </a:p>
          <a:p>
            <a:pPr marL="285750" indent="-285750">
              <a:buNone/>
            </a:pPr>
            <a:endParaRPr lang="nb-NO" dirty="0">
              <a:latin typeface="+mj-lt"/>
            </a:endParaRPr>
          </a:p>
          <a:p>
            <a:r>
              <a:rPr lang="nb-NO" dirty="0">
                <a:latin typeface="+mj-lt"/>
              </a:rPr>
              <a:t>Pasientreiser ved behandling</a:t>
            </a:r>
          </a:p>
          <a:p>
            <a:pPr marL="285750" indent="-285750">
              <a:buNone/>
            </a:pPr>
            <a:endParaRPr lang="nb-NO" dirty="0">
              <a:latin typeface="+mj-lt"/>
            </a:endParaRPr>
          </a:p>
          <a:p>
            <a:r>
              <a:rPr lang="nb-NO" dirty="0">
                <a:latin typeface="+mj-lt"/>
              </a:rPr>
              <a:t>Særskilt parkeringstillatelse for forflytningshemmede</a:t>
            </a:r>
          </a:p>
        </p:txBody>
      </p:sp>
      <p:pic>
        <p:nvPicPr>
          <p:cNvPr id="5122" name="Picture 2" descr="P:\My Pictures\Div bilder til presentasjoner\Transport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82" y="1766455"/>
            <a:ext cx="3221182" cy="322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312" y="4593265"/>
            <a:ext cx="1812491" cy="181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29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000000"/>
                </a:solidFill>
              </a:rPr>
              <a:t>Bolig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05056" y="1939636"/>
            <a:ext cx="4620490" cy="3851564"/>
          </a:xfrm>
        </p:spPr>
        <p:txBody>
          <a:bodyPr>
            <a:noAutofit/>
          </a:bodyPr>
          <a:lstStyle/>
          <a:p>
            <a:r>
              <a:rPr lang="nb-NO" dirty="0">
                <a:latin typeface="+mj-lt"/>
              </a:rPr>
              <a:t>Kommunal leiebolig</a:t>
            </a:r>
          </a:p>
          <a:p>
            <a:r>
              <a:rPr lang="nb-NO" dirty="0">
                <a:latin typeface="+mj-lt"/>
              </a:rPr>
              <a:t>Omsorgsbolig med og uten bemanning</a:t>
            </a:r>
          </a:p>
          <a:p>
            <a:r>
              <a:rPr lang="nb-NO" dirty="0">
                <a:latin typeface="+mj-lt"/>
              </a:rPr>
              <a:t>Husbanken </a:t>
            </a:r>
            <a:r>
              <a:rPr lang="nb-NO" dirty="0">
                <a:latin typeface="+mj-lt"/>
                <a:hlinkClick r:id="rId5"/>
              </a:rPr>
              <a:t>www.husbanken.no</a:t>
            </a:r>
            <a:r>
              <a:rPr lang="nb-NO" dirty="0">
                <a:latin typeface="+mj-lt"/>
              </a:rPr>
              <a:t> </a:t>
            </a:r>
          </a:p>
          <a:p>
            <a:pPr lvl="1"/>
            <a:r>
              <a:rPr lang="nb-NO" sz="2000" dirty="0">
                <a:latin typeface="+mj-lt"/>
              </a:rPr>
              <a:t>Tilskudd til tilpasning</a:t>
            </a:r>
          </a:p>
          <a:p>
            <a:pPr lvl="1"/>
            <a:r>
              <a:rPr lang="nb-NO" sz="2000" dirty="0">
                <a:latin typeface="+mj-lt"/>
              </a:rPr>
              <a:t>Prosjekteringstilskudd</a:t>
            </a:r>
          </a:p>
          <a:p>
            <a:pPr lvl="1"/>
            <a:r>
              <a:rPr lang="nb-NO" sz="2000" dirty="0">
                <a:latin typeface="+mj-lt"/>
              </a:rPr>
              <a:t>Startlån/tilskudd til kjøp av bolig </a:t>
            </a:r>
          </a:p>
          <a:p>
            <a:pPr marL="285750" indent="-285750"/>
            <a:r>
              <a:rPr lang="nb-NO" dirty="0">
                <a:latin typeface="+mj-lt"/>
              </a:rPr>
              <a:t>Bostøtte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pPr marL="0" indent="0">
              <a:buNone/>
            </a:pPr>
            <a:r>
              <a:rPr lang="nb-NO" dirty="0">
                <a:latin typeface="+mj-lt"/>
              </a:rPr>
              <a:t>Kalkulator: </a:t>
            </a:r>
            <a:r>
              <a:rPr lang="nb-NO" dirty="0">
                <a:latin typeface="+mj-lt"/>
                <a:hlinkClick r:id="rId5"/>
              </a:rPr>
              <a:t>www.husbanken.no</a:t>
            </a:r>
            <a:r>
              <a:rPr lang="nb-NO" dirty="0">
                <a:latin typeface="+mj-lt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b-NO" sz="2400" dirty="0"/>
          </a:p>
          <a:p>
            <a:pPr marL="457200" lvl="1" indent="0">
              <a:buNone/>
            </a:pPr>
            <a:endParaRPr lang="nb-NO" sz="24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 flipH="1" flipV="1">
            <a:off x="9982200" y="5791199"/>
            <a:ext cx="73325" cy="5751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b-NO" dirty="0"/>
          </a:p>
        </p:txBody>
      </p:sp>
      <p:pic>
        <p:nvPicPr>
          <p:cNvPr id="6146" name="Picture 2" descr="P:\My Pictures\Div bilder til presentasjoner\Hu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73" y="2200565"/>
            <a:ext cx="3401291" cy="226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320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92727"/>
            <a:ext cx="7620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b-NO" sz="3600" dirty="0">
                <a:solidFill>
                  <a:srgbClr val="000000"/>
                </a:solidFill>
              </a:rPr>
              <a:t>Hvis man ikke er fornøyd?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51773" y="2285769"/>
            <a:ext cx="7437930" cy="3576412"/>
          </a:xfrm>
        </p:spPr>
        <p:txBody>
          <a:bodyPr>
            <a:normAutofit/>
          </a:bodyPr>
          <a:lstStyle/>
          <a:p>
            <a:pPr marL="285750" indent="-285750"/>
            <a:r>
              <a:rPr lang="nb-NO" dirty="0">
                <a:latin typeface="+mj-lt"/>
              </a:rPr>
              <a:t>Klagerett på alle enkeltvedtak. </a:t>
            </a:r>
          </a:p>
          <a:p>
            <a:pPr marL="0" indent="0">
              <a:buNone/>
            </a:pPr>
            <a:r>
              <a:rPr lang="nb-NO" dirty="0">
                <a:latin typeface="+mj-lt"/>
              </a:rPr>
              <a:t>    </a:t>
            </a:r>
          </a:p>
          <a:p>
            <a:pPr marL="285750" indent="-285750"/>
            <a:r>
              <a:rPr lang="nb-NO" dirty="0">
                <a:latin typeface="+mj-lt"/>
              </a:rPr>
              <a:t>Klageinstans fremgår av vedtaket ( Nav klage- og anke, Fylkesmannen, kommunen)</a:t>
            </a:r>
            <a:br>
              <a:rPr lang="nb-NO" dirty="0">
                <a:latin typeface="+mj-lt"/>
              </a:rPr>
            </a:br>
            <a:endParaRPr lang="nb-NO" dirty="0">
              <a:latin typeface="+mj-lt"/>
            </a:endParaRPr>
          </a:p>
          <a:p>
            <a:pPr marL="285750" indent="-285750"/>
            <a:r>
              <a:rPr lang="nb-NO" dirty="0">
                <a:latin typeface="+mj-lt"/>
              </a:rPr>
              <a:t>Helse- og sosialombudet (om du bor i Oslo)</a:t>
            </a:r>
            <a:br>
              <a:rPr lang="nb-NO" dirty="0">
                <a:latin typeface="+mj-lt"/>
              </a:rPr>
            </a:br>
            <a:endParaRPr lang="nb-NO" dirty="0">
              <a:latin typeface="+mj-lt"/>
            </a:endParaRPr>
          </a:p>
          <a:p>
            <a:pPr marL="285750" indent="-285750"/>
            <a:r>
              <a:rPr lang="nb-NO" dirty="0">
                <a:latin typeface="+mj-lt"/>
              </a:rPr>
              <a:t>Bruker- og pasientombudet </a:t>
            </a:r>
            <a:br>
              <a:rPr lang="nb-NO" dirty="0">
                <a:latin typeface="+mj-lt"/>
              </a:rPr>
            </a:br>
            <a:endParaRPr lang="nb-NO" dirty="0">
              <a:latin typeface="+mj-lt"/>
            </a:endParaRPr>
          </a:p>
          <a:p>
            <a:pPr marL="285750" indent="-285750"/>
            <a:r>
              <a:rPr lang="nb-NO" dirty="0">
                <a:latin typeface="+mj-lt"/>
              </a:rPr>
              <a:t>Forskjellige interesseorganisasjoner</a:t>
            </a:r>
          </a:p>
          <a:p>
            <a:pPr marL="0" indent="0">
              <a:buNone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>
              <a:buNone/>
            </a:pPr>
            <a:endParaRPr lang="nb-NO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7170" name="Picture 2" descr="P:\My Pictures\Div bilder til presentasjoner\misfornøy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603" y="4250119"/>
            <a:ext cx="3030351" cy="215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2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/>
              <a:t>Likestilling – og </a:t>
            </a:r>
            <a:r>
              <a:rPr lang="nb-NO" dirty="0" err="1"/>
              <a:t>Diskriminieringsombudet</a:t>
            </a:r>
            <a:r>
              <a:rPr lang="nb-NO" dirty="0"/>
              <a:t>.</a:t>
            </a:r>
            <a:br>
              <a:rPr lang="nb-NO" dirty="0"/>
            </a:br>
            <a:r>
              <a:rPr lang="nb-NO" dirty="0"/>
              <a:t>http://www.ldo.no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22" y="1526305"/>
            <a:ext cx="7037941" cy="5072902"/>
          </a:xfrm>
        </p:spPr>
      </p:pic>
    </p:spTree>
    <p:extLst>
      <p:ext uri="{BB962C8B-B14F-4D97-AF65-F5344CB8AC3E}">
        <p14:creationId xmlns:p14="http://schemas.microsoft.com/office/powerpoint/2010/main" val="1318651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7811" y="886660"/>
            <a:ext cx="8640960" cy="648072"/>
          </a:xfrm>
        </p:spPr>
        <p:txBody>
          <a:bodyPr>
            <a:normAutofit/>
          </a:bodyPr>
          <a:lstStyle/>
          <a:p>
            <a:pPr eaLnBrk="1" hangingPunct="1"/>
            <a:r>
              <a:rPr lang="nb-NO" sz="3600" dirty="0">
                <a:solidFill>
                  <a:srgbClr val="000000"/>
                </a:solidFill>
              </a:rPr>
              <a:t>Alternative støttespillere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279576" y="1772816"/>
            <a:ext cx="7702624" cy="475252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None/>
            </a:pPr>
            <a:r>
              <a:rPr lang="nb-NO" dirty="0" err="1">
                <a:latin typeface="+mj-lt"/>
              </a:rPr>
              <a:t>Jussbuss</a:t>
            </a:r>
            <a:r>
              <a:rPr lang="nb-NO" dirty="0">
                <a:latin typeface="+mj-lt"/>
              </a:rPr>
              <a:t>, JURK, Fri rettshjelp</a:t>
            </a:r>
          </a:p>
          <a:p>
            <a:pPr marL="285750" indent="-285750">
              <a:lnSpc>
                <a:spcPct val="90000"/>
              </a:lnSpc>
              <a:buNone/>
            </a:pPr>
            <a:endParaRPr lang="nb-NO" dirty="0">
              <a:latin typeface="+mj-lt"/>
            </a:endParaRPr>
          </a:p>
          <a:p>
            <a:pPr marL="285750" indent="-285750">
              <a:lnSpc>
                <a:spcPct val="90000"/>
              </a:lnSpc>
              <a:buNone/>
            </a:pPr>
            <a:r>
              <a:rPr lang="nb-NO" dirty="0">
                <a:latin typeface="+mj-lt"/>
              </a:rPr>
              <a:t>Advokatbistand gjennom ens egen forsikring (ta kontakt selv)</a:t>
            </a:r>
          </a:p>
          <a:p>
            <a:pPr marL="285750" indent="-285750">
              <a:lnSpc>
                <a:spcPct val="90000"/>
              </a:lnSpc>
              <a:buNone/>
            </a:pPr>
            <a:endParaRPr lang="nb-NO" dirty="0">
              <a:latin typeface="+mj-lt"/>
            </a:endParaRPr>
          </a:p>
          <a:p>
            <a:pPr marL="285750" indent="-285750">
              <a:lnSpc>
                <a:spcPct val="90000"/>
              </a:lnSpc>
              <a:buNone/>
            </a:pPr>
            <a:r>
              <a:rPr lang="nb-NO" dirty="0">
                <a:latin typeface="+mj-lt"/>
              </a:rPr>
              <a:t>Personskadeforbundet, som formidler advokatbistand og hjelper til i forsikringssaker</a:t>
            </a:r>
          </a:p>
          <a:p>
            <a:pPr marL="285750" indent="-285750">
              <a:lnSpc>
                <a:spcPct val="90000"/>
              </a:lnSpc>
              <a:buNone/>
            </a:pPr>
            <a:endParaRPr lang="nb-NO" dirty="0">
              <a:latin typeface="+mj-lt"/>
            </a:endParaRPr>
          </a:p>
          <a:p>
            <a:pPr marL="285750" indent="-285750">
              <a:lnSpc>
                <a:spcPct val="90000"/>
              </a:lnSpc>
              <a:buNone/>
            </a:pPr>
            <a:r>
              <a:rPr lang="nb-NO" dirty="0">
                <a:latin typeface="+mj-lt"/>
              </a:rPr>
              <a:t>Internett er en god kilde til informasjon </a:t>
            </a:r>
          </a:p>
          <a:p>
            <a:pPr marL="285750" indent="-285750">
              <a:lnSpc>
                <a:spcPct val="90000"/>
              </a:lnSpc>
              <a:buNone/>
            </a:pPr>
            <a:endParaRPr lang="nb-NO" dirty="0">
              <a:latin typeface="+mj-lt"/>
            </a:endParaRPr>
          </a:p>
          <a:p>
            <a:pPr marL="285750" indent="-285750">
              <a:lnSpc>
                <a:spcPct val="90000"/>
              </a:lnSpc>
              <a:buNone/>
            </a:pPr>
            <a:r>
              <a:rPr lang="nb-NO" dirty="0">
                <a:latin typeface="+mj-lt"/>
              </a:rPr>
              <a:t>		Hjemkommunenes hjemmesider – www.xxx.no</a:t>
            </a:r>
          </a:p>
          <a:p>
            <a:pPr marL="1104900" lvl="2">
              <a:lnSpc>
                <a:spcPct val="90000"/>
              </a:lnSpc>
            </a:pPr>
            <a:r>
              <a:rPr lang="nb-NO" sz="2000" dirty="0">
                <a:latin typeface="+mj-lt"/>
                <a:hlinkClick r:id="rId5"/>
              </a:rPr>
              <a:t>www.norge.no</a:t>
            </a:r>
            <a:endParaRPr lang="nb-NO" sz="2000" dirty="0">
              <a:latin typeface="+mj-lt"/>
            </a:endParaRPr>
          </a:p>
          <a:p>
            <a:pPr marL="1104900" lvl="2">
              <a:lnSpc>
                <a:spcPct val="90000"/>
              </a:lnSpc>
            </a:pPr>
            <a:r>
              <a:rPr lang="nb-NO" sz="2000" dirty="0">
                <a:latin typeface="+mj-lt"/>
                <a:hlinkClick r:id="rId6"/>
              </a:rPr>
              <a:t>www.nav.no</a:t>
            </a:r>
            <a:endParaRPr lang="nb-NO" sz="2000" dirty="0">
              <a:latin typeface="+mj-lt"/>
            </a:endParaRPr>
          </a:p>
          <a:p>
            <a:pPr marL="1104900" lvl="2">
              <a:lnSpc>
                <a:spcPct val="90000"/>
              </a:lnSpc>
            </a:pPr>
            <a:r>
              <a:rPr lang="nb-NO" sz="2000" dirty="0">
                <a:latin typeface="+mj-lt"/>
                <a:hlinkClick r:id="rId7"/>
              </a:rPr>
              <a:t>www.rundskriv.trygdeetaten.no</a:t>
            </a:r>
            <a:endParaRPr lang="nb-NO" sz="2000" dirty="0">
              <a:latin typeface="+mj-lt"/>
            </a:endParaRPr>
          </a:p>
          <a:p>
            <a:pPr marL="1104900" lvl="2">
              <a:lnSpc>
                <a:spcPct val="90000"/>
              </a:lnSpc>
            </a:pPr>
            <a:r>
              <a:rPr lang="nb-NO" sz="2000" dirty="0">
                <a:latin typeface="+mj-lt"/>
                <a:hlinkClick r:id="rId8"/>
              </a:rPr>
              <a:t>www.Lovdata.no</a:t>
            </a:r>
            <a:endParaRPr lang="nb-NO" sz="2000" dirty="0">
              <a:latin typeface="+mj-lt"/>
            </a:endParaRPr>
          </a:p>
          <a:p>
            <a:pPr marL="876300" lvl="2" indent="0">
              <a:lnSpc>
                <a:spcPct val="90000"/>
              </a:lnSpc>
              <a:buNone/>
            </a:pPr>
            <a:endParaRPr lang="nb-NO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1104900" lvl="2">
              <a:lnSpc>
                <a:spcPct val="90000"/>
              </a:lnSpc>
            </a:pPr>
            <a:endParaRPr lang="nb-NO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>
              <a:buNone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43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2982" y="775855"/>
            <a:ext cx="7620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nb-NO" sz="3600" dirty="0">
                <a:solidFill>
                  <a:srgbClr val="000000"/>
                </a:solidFill>
              </a:rPr>
              <a:t>Aktuelle interesseorganisasjoner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62200" y="1371600"/>
            <a:ext cx="7072745" cy="5389418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lnSpc>
                <a:spcPct val="80000"/>
              </a:lnSpc>
              <a:buNone/>
            </a:pPr>
            <a:endParaRPr lang="nb-NO" sz="900" b="1" u="sng" dirty="0">
              <a:solidFill>
                <a:srgbClr val="0000CC"/>
              </a:solidFill>
              <a:latin typeface="+mj-lt"/>
            </a:endParaRPr>
          </a:p>
          <a:p>
            <a:pPr marL="285750" indent="-285750">
              <a:lnSpc>
                <a:spcPct val="80000"/>
              </a:lnSpc>
              <a:buNone/>
            </a:pPr>
            <a:endParaRPr lang="nb-NO" b="1" u="sng" dirty="0">
              <a:latin typeface="+mj-lt"/>
            </a:endParaRPr>
          </a:p>
          <a:p>
            <a:pPr marL="285750" indent="-285750">
              <a:lnSpc>
                <a:spcPct val="80000"/>
              </a:lnSpc>
              <a:buNone/>
            </a:pPr>
            <a:r>
              <a:rPr lang="nb-NO" sz="6400" b="1" u="sng" dirty="0">
                <a:latin typeface="+mj-lt"/>
                <a:hlinkClick r:id="rId5"/>
              </a:rPr>
              <a:t>www.ffo.no</a:t>
            </a:r>
            <a:r>
              <a:rPr lang="nb-NO" sz="6400" b="1" u="sng" dirty="0">
                <a:latin typeface="+mj-lt"/>
              </a:rPr>
              <a:t>  </a:t>
            </a:r>
          </a:p>
          <a:p>
            <a:pPr marL="285750" indent="-285750">
              <a:lnSpc>
                <a:spcPct val="80000"/>
              </a:lnSpc>
              <a:buNone/>
            </a:pPr>
            <a:endParaRPr lang="nb-NO" sz="6400" b="1" u="sng" dirty="0">
              <a:latin typeface="+mj-lt"/>
            </a:endParaRPr>
          </a:p>
          <a:p>
            <a:pPr marL="285750" indent="-285750">
              <a:lnSpc>
                <a:spcPct val="80000"/>
              </a:lnSpc>
              <a:buNone/>
            </a:pPr>
            <a:r>
              <a:rPr lang="nb-NO" sz="6400" b="1" u="sng" dirty="0">
                <a:latin typeface="+mj-lt"/>
              </a:rPr>
              <a:t>(</a:t>
            </a:r>
            <a:r>
              <a:rPr lang="nb-NO" sz="6400" b="1" dirty="0">
                <a:latin typeface="+mj-lt"/>
              </a:rPr>
              <a:t>Rettighetssenteret ved   Funksjonshemmedes Fellesorganisasjon)</a:t>
            </a:r>
          </a:p>
          <a:p>
            <a:pPr marL="285750" indent="-285750">
              <a:lnSpc>
                <a:spcPct val="80000"/>
              </a:lnSpc>
              <a:buNone/>
            </a:pPr>
            <a:endParaRPr lang="nb-NO" sz="6400" b="1" dirty="0">
              <a:latin typeface="+mj-lt"/>
            </a:endParaRPr>
          </a:p>
          <a:p>
            <a:pPr marL="285750" indent="-285750">
              <a:lnSpc>
                <a:spcPct val="80000"/>
              </a:lnSpc>
              <a:buNone/>
            </a:pPr>
            <a:r>
              <a:rPr lang="nb-NO" sz="6400" b="1" dirty="0">
                <a:latin typeface="+mj-lt"/>
                <a:hlinkClick r:id="rId6"/>
              </a:rPr>
              <a:t>www.nhf.no</a:t>
            </a:r>
            <a:r>
              <a:rPr lang="nb-NO" sz="6400" b="1" dirty="0">
                <a:latin typeface="+mj-lt"/>
              </a:rPr>
              <a:t> </a:t>
            </a:r>
          </a:p>
          <a:p>
            <a:pPr marL="285750" indent="-285750">
              <a:lnSpc>
                <a:spcPct val="80000"/>
              </a:lnSpc>
              <a:buNone/>
            </a:pPr>
            <a:endParaRPr lang="nb-NO" sz="6400" b="1" dirty="0">
              <a:latin typeface="+mj-lt"/>
            </a:endParaRPr>
          </a:p>
          <a:p>
            <a:pPr marL="285750" indent="-285750">
              <a:lnSpc>
                <a:spcPct val="80000"/>
              </a:lnSpc>
              <a:buNone/>
            </a:pPr>
            <a:r>
              <a:rPr lang="nb-NO" sz="6400" b="1" dirty="0">
                <a:latin typeface="+mj-lt"/>
              </a:rPr>
              <a:t>(Norges Handikapforbund)</a:t>
            </a:r>
          </a:p>
          <a:p>
            <a:pPr marL="285750" indent="-285750">
              <a:lnSpc>
                <a:spcPct val="80000"/>
              </a:lnSpc>
              <a:buNone/>
            </a:pPr>
            <a:endParaRPr lang="nb-NO" sz="6400" b="1" dirty="0">
              <a:latin typeface="+mj-lt"/>
            </a:endParaRPr>
          </a:p>
          <a:p>
            <a:pPr marL="285750" indent="-285750">
              <a:lnSpc>
                <a:spcPct val="80000"/>
              </a:lnSpc>
              <a:buNone/>
            </a:pPr>
            <a:r>
              <a:rPr lang="nb-NO" sz="6400" b="1" dirty="0">
                <a:latin typeface="+mj-lt"/>
                <a:hlinkClick r:id="rId7"/>
              </a:rPr>
              <a:t>www.uloba.no</a:t>
            </a:r>
            <a:r>
              <a:rPr lang="nb-NO" sz="6400" b="1" dirty="0">
                <a:latin typeface="+mj-lt"/>
              </a:rPr>
              <a:t> </a:t>
            </a:r>
          </a:p>
          <a:p>
            <a:pPr marL="285750" indent="-285750">
              <a:lnSpc>
                <a:spcPct val="80000"/>
              </a:lnSpc>
              <a:buNone/>
            </a:pPr>
            <a:endParaRPr lang="nb-NO" sz="6400" b="1" dirty="0">
              <a:latin typeface="+mj-lt"/>
            </a:endParaRPr>
          </a:p>
          <a:p>
            <a:pPr marL="285750" indent="-285750">
              <a:lnSpc>
                <a:spcPct val="80000"/>
              </a:lnSpc>
              <a:buNone/>
            </a:pPr>
            <a:r>
              <a:rPr lang="nb-NO" sz="6400" b="1" dirty="0">
                <a:latin typeface="+mj-lt"/>
              </a:rPr>
              <a:t>(ULOBA)</a:t>
            </a:r>
          </a:p>
          <a:p>
            <a:pPr marL="285750" indent="-285750">
              <a:lnSpc>
                <a:spcPct val="80000"/>
              </a:lnSpc>
              <a:buNone/>
            </a:pPr>
            <a:endParaRPr lang="nb-NO" sz="6400" b="1" dirty="0">
              <a:latin typeface="+mj-lt"/>
            </a:endParaRPr>
          </a:p>
          <a:p>
            <a:pPr marL="285750" indent="-285750">
              <a:lnSpc>
                <a:spcPct val="80000"/>
              </a:lnSpc>
              <a:buNone/>
            </a:pPr>
            <a:r>
              <a:rPr lang="nb-NO" sz="6400" b="1" dirty="0">
                <a:latin typeface="+mj-lt"/>
                <a:hlinkClick r:id="rId8"/>
              </a:rPr>
              <a:t>www.personskadeforbundet.no</a:t>
            </a:r>
            <a:endParaRPr lang="nb-NO" sz="6400" b="1" dirty="0">
              <a:latin typeface="+mj-lt"/>
            </a:endParaRPr>
          </a:p>
          <a:p>
            <a:pPr marL="285750" indent="-285750">
              <a:lnSpc>
                <a:spcPct val="80000"/>
              </a:lnSpc>
              <a:buNone/>
            </a:pPr>
            <a:endParaRPr lang="nb-NO" sz="6400" b="1" dirty="0">
              <a:latin typeface="+mj-lt"/>
            </a:endParaRPr>
          </a:p>
          <a:p>
            <a:pPr marL="285750" indent="-285750">
              <a:lnSpc>
                <a:spcPct val="80000"/>
              </a:lnSpc>
              <a:buNone/>
            </a:pPr>
            <a:r>
              <a:rPr lang="nb-NO" sz="6400" b="1" dirty="0">
                <a:latin typeface="+mj-lt"/>
              </a:rPr>
              <a:t>(Personskadeforbundet LTN)</a:t>
            </a:r>
          </a:p>
          <a:p>
            <a:pPr marL="285750" indent="-285750">
              <a:lnSpc>
                <a:spcPct val="80000"/>
              </a:lnSpc>
              <a:buNone/>
            </a:pPr>
            <a:endParaRPr lang="nb-NO" sz="6400" b="1" dirty="0">
              <a:latin typeface="+mj-lt"/>
            </a:endParaRPr>
          </a:p>
          <a:p>
            <a:pPr marL="285750" indent="-285750">
              <a:lnSpc>
                <a:spcPct val="80000"/>
              </a:lnSpc>
              <a:buNone/>
            </a:pPr>
            <a:r>
              <a:rPr lang="nb-NO" sz="6400" b="1" dirty="0">
                <a:latin typeface="+mj-lt"/>
                <a:hlinkClick r:id="rId9"/>
              </a:rPr>
              <a:t>www.hjerneslag.org</a:t>
            </a:r>
            <a:r>
              <a:rPr lang="nb-NO" sz="6400" b="1" dirty="0">
                <a:latin typeface="+mj-lt"/>
              </a:rPr>
              <a:t> </a:t>
            </a:r>
          </a:p>
          <a:p>
            <a:pPr marL="285750" indent="-285750">
              <a:lnSpc>
                <a:spcPct val="80000"/>
              </a:lnSpc>
              <a:buNone/>
            </a:pPr>
            <a:endParaRPr lang="nb-NO" sz="6400" b="1" dirty="0">
              <a:latin typeface="+mj-lt"/>
            </a:endParaRPr>
          </a:p>
          <a:p>
            <a:pPr marL="285750" indent="-285750">
              <a:lnSpc>
                <a:spcPct val="80000"/>
              </a:lnSpc>
              <a:buNone/>
            </a:pPr>
            <a:r>
              <a:rPr lang="nb-NO" sz="6400" b="1" dirty="0">
                <a:latin typeface="+mj-lt"/>
              </a:rPr>
              <a:t>(Landsforeningen for slagrammede LFS)</a:t>
            </a:r>
          </a:p>
          <a:p>
            <a:pPr marL="285750" indent="-285750">
              <a:lnSpc>
                <a:spcPct val="80000"/>
              </a:lnSpc>
              <a:buNone/>
            </a:pPr>
            <a:endParaRPr lang="nb-NO" sz="6400" b="1" dirty="0">
              <a:latin typeface="+mj-lt"/>
            </a:endParaRPr>
          </a:p>
          <a:p>
            <a:pPr marL="285750" indent="-285750">
              <a:lnSpc>
                <a:spcPct val="80000"/>
              </a:lnSpc>
              <a:buNone/>
            </a:pPr>
            <a:r>
              <a:rPr lang="nb-NO" sz="6400" b="1" dirty="0">
                <a:latin typeface="+mj-lt"/>
                <a:hlinkClick r:id="rId10"/>
              </a:rPr>
              <a:t>www.ungefunksjonshemmede.no</a:t>
            </a:r>
            <a:endParaRPr lang="nb-NO" sz="6400" b="1" dirty="0">
              <a:latin typeface="+mj-lt"/>
            </a:endParaRPr>
          </a:p>
          <a:p>
            <a:pPr marL="285750" indent="-285750">
              <a:lnSpc>
                <a:spcPct val="80000"/>
              </a:lnSpc>
              <a:buNone/>
            </a:pPr>
            <a:endParaRPr lang="nb-NO" sz="6400" b="1" dirty="0">
              <a:latin typeface="+mj-lt"/>
            </a:endParaRPr>
          </a:p>
          <a:p>
            <a:pPr marL="285750" indent="-285750">
              <a:lnSpc>
                <a:spcPct val="80000"/>
              </a:lnSpc>
              <a:buNone/>
            </a:pPr>
            <a:r>
              <a:rPr lang="nb-NO" sz="6400" b="1" dirty="0">
                <a:latin typeface="+mj-lt"/>
              </a:rPr>
              <a:t>(Om studiestøtte for  studenter med funksjonsnedsettelse)</a:t>
            </a:r>
          </a:p>
          <a:p>
            <a:pPr marL="285750" indent="-285750">
              <a:lnSpc>
                <a:spcPct val="80000"/>
              </a:lnSpc>
              <a:buNone/>
            </a:pPr>
            <a:endParaRPr lang="nb-NO" sz="6400" b="1" dirty="0">
              <a:latin typeface="+mj-lt"/>
            </a:endParaRPr>
          </a:p>
          <a:p>
            <a:pPr marL="285750" indent="-285750">
              <a:lnSpc>
                <a:spcPct val="80000"/>
              </a:lnSpc>
              <a:buNone/>
            </a:pPr>
            <a:r>
              <a:rPr lang="nb-NO" sz="6400" b="1" dirty="0">
                <a:latin typeface="+mj-lt"/>
                <a:hlinkClick r:id="rId11"/>
              </a:rPr>
              <a:t>www.lars.no</a:t>
            </a:r>
            <a:endParaRPr lang="nb-NO" sz="6400" b="1" dirty="0">
              <a:latin typeface="+mj-lt"/>
            </a:endParaRPr>
          </a:p>
          <a:p>
            <a:pPr marL="285750" indent="-285750">
              <a:lnSpc>
                <a:spcPct val="80000"/>
              </a:lnSpc>
              <a:buNone/>
            </a:pPr>
            <a:r>
              <a:rPr lang="nb-NO" sz="6400" b="1" dirty="0">
                <a:latin typeface="+mj-lt"/>
              </a:rPr>
              <a:t> </a:t>
            </a:r>
          </a:p>
          <a:p>
            <a:pPr marL="285750" indent="-285750">
              <a:lnSpc>
                <a:spcPct val="80000"/>
              </a:lnSpc>
              <a:buNone/>
            </a:pPr>
            <a:r>
              <a:rPr lang="nb-NO" sz="6400" b="1" dirty="0">
                <a:latin typeface="+mj-lt"/>
              </a:rPr>
              <a:t>(Landsforeningen for ryggmargsskadde)</a:t>
            </a:r>
          </a:p>
          <a:p>
            <a:pPr marL="285750" indent="-285750">
              <a:lnSpc>
                <a:spcPct val="80000"/>
              </a:lnSpc>
              <a:buNone/>
            </a:pPr>
            <a:endParaRPr lang="nb-NO" sz="1200" b="1" dirty="0">
              <a:solidFill>
                <a:schemeClr val="accent2"/>
              </a:solidFill>
            </a:endParaRPr>
          </a:p>
          <a:p>
            <a:pPr marL="285750" indent="-285750">
              <a:lnSpc>
                <a:spcPct val="80000"/>
              </a:lnSpc>
              <a:buNone/>
            </a:pPr>
            <a:endParaRPr lang="nb-NO" sz="1200" dirty="0">
              <a:solidFill>
                <a:schemeClr val="folHlink"/>
              </a:solidFill>
              <a:latin typeface="Comic Sans MS" pitchFamily="66" charset="0"/>
            </a:endParaRPr>
          </a:p>
          <a:p>
            <a:pPr marL="285750" indent="-285750">
              <a:lnSpc>
                <a:spcPct val="80000"/>
              </a:lnSpc>
              <a:buNone/>
            </a:pPr>
            <a:endParaRPr lang="nb-NO" sz="1200" dirty="0"/>
          </a:p>
          <a:p>
            <a:pPr marL="285750" indent="-285750">
              <a:lnSpc>
                <a:spcPct val="80000"/>
              </a:lnSpc>
              <a:buNone/>
            </a:pPr>
            <a:endParaRPr lang="nb-NO" sz="1400" dirty="0"/>
          </a:p>
          <a:p>
            <a:pPr marL="285750" indent="-285750">
              <a:lnSpc>
                <a:spcPct val="80000"/>
              </a:lnSpc>
              <a:buNone/>
            </a:pPr>
            <a:r>
              <a:rPr lang="nb-NO" sz="1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65457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223792" y="3813044"/>
            <a:ext cx="6192688" cy="491538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nb-NO" dirty="0">
              <a:latin typeface="+mj-lt"/>
            </a:endParaRPr>
          </a:p>
          <a:p>
            <a:pPr algn="ctr">
              <a:lnSpc>
                <a:spcPct val="90000"/>
              </a:lnSpc>
            </a:pPr>
            <a:endParaRPr lang="nb-NO" dirty="0">
              <a:latin typeface="+mj-lt"/>
            </a:endParaRPr>
          </a:p>
          <a:p>
            <a:endParaRPr lang="nb-NO" dirty="0"/>
          </a:p>
        </p:txBody>
      </p:sp>
      <p:sp>
        <p:nvSpPr>
          <p:cNvPr id="9" name="Ellipse 8"/>
          <p:cNvSpPr/>
          <p:nvPr/>
        </p:nvSpPr>
        <p:spPr>
          <a:xfrm>
            <a:off x="4448198" y="4742850"/>
            <a:ext cx="3381554" cy="1976100"/>
          </a:xfrm>
          <a:prstGeom prst="ellipse">
            <a:avLst/>
          </a:prstGeom>
          <a:solidFill>
            <a:srgbClr val="7BFC6A"/>
          </a:solidFill>
          <a:ln>
            <a:solidFill>
              <a:srgbClr val="7BFC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rgbClr val="000000"/>
                </a:solidFill>
              </a:rPr>
              <a:t>Offentlige tjenester</a:t>
            </a:r>
          </a:p>
        </p:txBody>
      </p:sp>
      <p:sp>
        <p:nvSpPr>
          <p:cNvPr id="11" name="Ellipse 10"/>
          <p:cNvSpPr/>
          <p:nvPr/>
        </p:nvSpPr>
        <p:spPr>
          <a:xfrm>
            <a:off x="1066644" y="3452459"/>
            <a:ext cx="3381554" cy="1976100"/>
          </a:xfrm>
          <a:prstGeom prst="ellipse">
            <a:avLst/>
          </a:prstGeom>
          <a:solidFill>
            <a:srgbClr val="7BFC6A"/>
          </a:solidFill>
          <a:ln>
            <a:solidFill>
              <a:srgbClr val="7BFC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800" dirty="0">
                <a:solidFill>
                  <a:srgbClr val="000000"/>
                </a:solidFill>
              </a:rPr>
              <a:t>Transport</a:t>
            </a:r>
          </a:p>
        </p:txBody>
      </p:sp>
      <p:sp>
        <p:nvSpPr>
          <p:cNvPr id="12" name="Ellipse 11"/>
          <p:cNvSpPr/>
          <p:nvPr/>
        </p:nvSpPr>
        <p:spPr>
          <a:xfrm>
            <a:off x="1066644" y="1081878"/>
            <a:ext cx="3381554" cy="1976100"/>
          </a:xfrm>
          <a:prstGeom prst="ellipse">
            <a:avLst/>
          </a:prstGeom>
          <a:solidFill>
            <a:srgbClr val="7BFC6A"/>
          </a:solidFill>
          <a:ln>
            <a:solidFill>
              <a:srgbClr val="7BFC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800" dirty="0">
                <a:solidFill>
                  <a:srgbClr val="000000"/>
                </a:solidFill>
              </a:rPr>
              <a:t>Økonomi og Inntektssikring</a:t>
            </a:r>
          </a:p>
        </p:txBody>
      </p:sp>
      <p:sp>
        <p:nvSpPr>
          <p:cNvPr id="13" name="Ellipse 12"/>
          <p:cNvSpPr/>
          <p:nvPr/>
        </p:nvSpPr>
        <p:spPr>
          <a:xfrm>
            <a:off x="4448198" y="82700"/>
            <a:ext cx="3381554" cy="1976100"/>
          </a:xfrm>
          <a:prstGeom prst="ellipse">
            <a:avLst/>
          </a:prstGeom>
          <a:solidFill>
            <a:srgbClr val="7BFC6A"/>
          </a:solidFill>
          <a:ln>
            <a:solidFill>
              <a:srgbClr val="7BFC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800" dirty="0">
                <a:solidFill>
                  <a:srgbClr val="000000"/>
                </a:solidFill>
              </a:rPr>
              <a:t>Sosiale forhold</a:t>
            </a:r>
          </a:p>
        </p:txBody>
      </p:sp>
      <p:sp>
        <p:nvSpPr>
          <p:cNvPr id="14" name="Ellipse 13"/>
          <p:cNvSpPr/>
          <p:nvPr/>
        </p:nvSpPr>
        <p:spPr>
          <a:xfrm>
            <a:off x="7829752" y="1081878"/>
            <a:ext cx="3381554" cy="1976100"/>
          </a:xfrm>
          <a:prstGeom prst="ellipse">
            <a:avLst/>
          </a:prstGeom>
          <a:solidFill>
            <a:srgbClr val="7BFC6A"/>
          </a:solidFill>
          <a:ln>
            <a:solidFill>
              <a:srgbClr val="7BFC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800" dirty="0">
                <a:solidFill>
                  <a:srgbClr val="000000"/>
                </a:solidFill>
              </a:rPr>
              <a:t>Arbeid</a:t>
            </a:r>
          </a:p>
        </p:txBody>
      </p:sp>
      <p:sp>
        <p:nvSpPr>
          <p:cNvPr id="15" name="Ellipse 14"/>
          <p:cNvSpPr/>
          <p:nvPr/>
        </p:nvSpPr>
        <p:spPr>
          <a:xfrm>
            <a:off x="7829752" y="3452459"/>
            <a:ext cx="3381554" cy="1976100"/>
          </a:xfrm>
          <a:prstGeom prst="ellipse">
            <a:avLst/>
          </a:prstGeom>
          <a:solidFill>
            <a:srgbClr val="7BFC6A"/>
          </a:solidFill>
          <a:ln>
            <a:solidFill>
              <a:srgbClr val="7BFC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800" dirty="0">
                <a:solidFill>
                  <a:srgbClr val="000000"/>
                </a:solidFill>
              </a:rPr>
              <a:t>Bolig</a:t>
            </a:r>
          </a:p>
        </p:txBody>
      </p:sp>
    </p:spTree>
    <p:extLst>
      <p:ext uri="{BB962C8B-B14F-4D97-AF65-F5344CB8AC3E}">
        <p14:creationId xmlns:p14="http://schemas.microsoft.com/office/powerpoint/2010/main" val="1801394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2015708" y="811739"/>
            <a:ext cx="3536829" cy="188918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rgbClr val="000000"/>
                </a:solidFill>
                <a:latin typeface="Calibri"/>
              </a:rPr>
              <a:t>Økonomi</a:t>
            </a:r>
          </a:p>
        </p:txBody>
      </p:sp>
      <p:sp>
        <p:nvSpPr>
          <p:cNvPr id="6" name="Ellipse 5"/>
          <p:cNvSpPr/>
          <p:nvPr/>
        </p:nvSpPr>
        <p:spPr>
          <a:xfrm>
            <a:off x="6432428" y="910305"/>
            <a:ext cx="3510951" cy="175525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rgbClr val="000000"/>
                </a:solidFill>
                <a:latin typeface="Calibri"/>
              </a:rPr>
              <a:t>Arbeid</a:t>
            </a:r>
          </a:p>
        </p:txBody>
      </p:sp>
      <p:sp>
        <p:nvSpPr>
          <p:cNvPr id="7" name="Ellipse 6"/>
          <p:cNvSpPr/>
          <p:nvPr/>
        </p:nvSpPr>
        <p:spPr>
          <a:xfrm>
            <a:off x="2173336" y="3088255"/>
            <a:ext cx="3165894" cy="171927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rgbClr val="000000"/>
                </a:solidFill>
                <a:latin typeface="Calibri"/>
              </a:rPr>
              <a:t>Transport</a:t>
            </a:r>
          </a:p>
        </p:txBody>
      </p:sp>
      <p:sp>
        <p:nvSpPr>
          <p:cNvPr id="8" name="Ellipse 7"/>
          <p:cNvSpPr/>
          <p:nvPr/>
        </p:nvSpPr>
        <p:spPr>
          <a:xfrm>
            <a:off x="6751607" y="2896872"/>
            <a:ext cx="3510950" cy="170803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rgbClr val="000000"/>
                </a:solidFill>
                <a:latin typeface="Calibri"/>
              </a:rPr>
              <a:t>Bolig</a:t>
            </a:r>
          </a:p>
        </p:txBody>
      </p:sp>
      <p:sp>
        <p:nvSpPr>
          <p:cNvPr id="9" name="Ellipse 8"/>
          <p:cNvSpPr/>
          <p:nvPr/>
        </p:nvSpPr>
        <p:spPr>
          <a:xfrm>
            <a:off x="4310332" y="4501385"/>
            <a:ext cx="3381554" cy="19761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rgbClr val="000000"/>
                </a:solidFill>
                <a:latin typeface="Calibri"/>
              </a:rPr>
              <a:t>Bistand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7043597" y="1114195"/>
            <a:ext cx="1699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Arbeidsrettede tiltak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8623538" y="1460683"/>
            <a:ext cx="131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Tilrettelegging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8187903" y="2070342"/>
            <a:ext cx="1531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Lønnstilskudd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880446" y="2034178"/>
            <a:ext cx="1224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Praksisplass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6733797" y="1602445"/>
            <a:ext cx="759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IA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2800709" y="1199073"/>
            <a:ext cx="1354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Sykepenger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2403894" y="1511009"/>
            <a:ext cx="897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AAP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2300378" y="1963768"/>
            <a:ext cx="1354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Uføretrygd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3920250" y="1087139"/>
            <a:ext cx="1397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Grunn- og hjelpestønad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2938733" y="2378119"/>
            <a:ext cx="121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Forsikring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4521679" y="1916453"/>
            <a:ext cx="1233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Yrkesskade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3898158" y="2271545"/>
            <a:ext cx="105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Egenandel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2490160" y="3493699"/>
            <a:ext cx="1293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Bil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2792081" y="4162829"/>
            <a:ext cx="1104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TT-kort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3145505" y="3302664"/>
            <a:ext cx="1966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Parkeringstillatelse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3827252" y="4162830"/>
            <a:ext cx="1837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Pasientreiser</a:t>
            </a:r>
          </a:p>
        </p:txBody>
      </p:sp>
      <p:sp>
        <p:nvSpPr>
          <p:cNvPr id="26" name="TekstSylinder 25"/>
          <p:cNvSpPr txBox="1"/>
          <p:nvPr/>
        </p:nvSpPr>
        <p:spPr>
          <a:xfrm>
            <a:off x="7043598" y="3277700"/>
            <a:ext cx="2160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Tilskudd til tilpasning</a:t>
            </a:r>
          </a:p>
        </p:txBody>
      </p:sp>
      <p:sp>
        <p:nvSpPr>
          <p:cNvPr id="27" name="TekstSylinder 26"/>
          <p:cNvSpPr txBox="1"/>
          <p:nvPr/>
        </p:nvSpPr>
        <p:spPr>
          <a:xfrm>
            <a:off x="6915511" y="3868946"/>
            <a:ext cx="1531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Startlån/tilskudd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8185748" y="4162831"/>
            <a:ext cx="219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Kommunalbolig</a:t>
            </a:r>
          </a:p>
        </p:txBody>
      </p:sp>
      <p:sp>
        <p:nvSpPr>
          <p:cNvPr id="29" name="TekstSylinder 28"/>
          <p:cNvSpPr txBox="1"/>
          <p:nvPr/>
        </p:nvSpPr>
        <p:spPr>
          <a:xfrm>
            <a:off x="8751036" y="3431589"/>
            <a:ext cx="1664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Omsorgsbolig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4686660" y="5434643"/>
            <a:ext cx="843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BPA</a:t>
            </a:r>
          </a:p>
        </p:txBody>
      </p:sp>
      <p:sp>
        <p:nvSpPr>
          <p:cNvPr id="31" name="TekstSylinder 30"/>
          <p:cNvSpPr txBox="1"/>
          <p:nvPr/>
        </p:nvSpPr>
        <p:spPr>
          <a:xfrm>
            <a:off x="4931499" y="6050196"/>
            <a:ext cx="1923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Hjemmetjenester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4810663" y="5065311"/>
            <a:ext cx="1621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Støttekontakt</a:t>
            </a:r>
          </a:p>
        </p:txBody>
      </p:sp>
      <p:sp>
        <p:nvSpPr>
          <p:cNvPr id="34" name="TekstSylinder 33"/>
          <p:cNvSpPr txBox="1"/>
          <p:nvPr/>
        </p:nvSpPr>
        <p:spPr>
          <a:xfrm>
            <a:off x="5893280" y="5632781"/>
            <a:ext cx="1992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Psykisk helsetjeneste</a:t>
            </a:r>
          </a:p>
        </p:txBody>
      </p:sp>
      <p:sp>
        <p:nvSpPr>
          <p:cNvPr id="35" name="TekstSylinder 34"/>
          <p:cNvSpPr txBox="1"/>
          <p:nvPr/>
        </p:nvSpPr>
        <p:spPr>
          <a:xfrm>
            <a:off x="5060832" y="4722961"/>
            <a:ext cx="1854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>
                <a:solidFill>
                  <a:prstClr val="white"/>
                </a:solidFill>
                <a:latin typeface="Calibri"/>
              </a:rPr>
              <a:t>IP</a:t>
            </a:r>
            <a:endParaRPr lang="nb-NO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kstSylinder 35"/>
          <p:cNvSpPr txBox="1"/>
          <p:nvPr/>
        </p:nvSpPr>
        <p:spPr>
          <a:xfrm>
            <a:off x="5788455" y="4653639"/>
            <a:ext cx="1880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Ledsagerbevis</a:t>
            </a:r>
          </a:p>
        </p:txBody>
      </p:sp>
      <p:sp>
        <p:nvSpPr>
          <p:cNvPr id="37" name="TekstSylinder 36"/>
          <p:cNvSpPr txBox="1"/>
          <p:nvPr/>
        </p:nvSpPr>
        <p:spPr>
          <a:xfrm>
            <a:off x="6432428" y="5126866"/>
            <a:ext cx="214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prstClr val="white"/>
                </a:solidFill>
                <a:latin typeface="Calibri"/>
              </a:rPr>
              <a:t>Omsorgslønn</a:t>
            </a:r>
          </a:p>
        </p:txBody>
      </p:sp>
    </p:spTree>
    <p:extLst>
      <p:ext uri="{BB962C8B-B14F-4D97-AF65-F5344CB8AC3E}">
        <p14:creationId xmlns:p14="http://schemas.microsoft.com/office/powerpoint/2010/main" val="2816628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1607128" y="1556793"/>
            <a:ext cx="8809353" cy="4569373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hlinkClick r:id="rId5"/>
              </a:rPr>
              <a:t>https://helsenorge.no/</a:t>
            </a:r>
            <a:r>
              <a:rPr lang="nb-NO" dirty="0"/>
              <a:t>   </a:t>
            </a:r>
            <a:r>
              <a:rPr lang="nb-NO" dirty="0">
                <a:hlinkClick r:id="rId6"/>
              </a:rPr>
              <a:t>https://www.xxx.kommune.no/</a:t>
            </a:r>
            <a:r>
              <a:rPr lang="nb-NO" dirty="0"/>
              <a:t>   </a:t>
            </a:r>
            <a:r>
              <a:rPr lang="nb-NO" dirty="0">
                <a:hlinkClick r:id="rId7"/>
              </a:rPr>
              <a:t>https://nav.no</a:t>
            </a:r>
            <a:endParaRPr lang="nb-NO" dirty="0"/>
          </a:p>
          <a:p>
            <a:pPr marL="0" indent="0">
              <a:buNone/>
            </a:pPr>
            <a:r>
              <a:rPr lang="nb-NO" dirty="0">
                <a:solidFill>
                  <a:schemeClr val="tx2"/>
                </a:solidFill>
                <a:hlinkClick r:id="rId8"/>
              </a:rPr>
              <a:t>https://helfo.no/</a:t>
            </a:r>
            <a:r>
              <a:rPr lang="nb-NO" dirty="0">
                <a:solidFill>
                  <a:schemeClr val="tx2"/>
                </a:solidFill>
              </a:rPr>
              <a:t> </a:t>
            </a:r>
            <a:r>
              <a:rPr lang="nb-NO" dirty="0">
                <a:solidFill>
                  <a:schemeClr val="tx2"/>
                </a:solidFill>
                <a:hlinkClick r:id="rId9"/>
              </a:rPr>
              <a:t>https://husbanken.no/</a:t>
            </a:r>
            <a:r>
              <a:rPr lang="nb-NO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Nyttige linker </a:t>
            </a:r>
          </a:p>
        </p:txBody>
      </p:sp>
      <p:pic>
        <p:nvPicPr>
          <p:cNvPr id="1026" name="Picture 2" descr="\\sikt.sykehuspartner.no\Data\SUNHF\SDS\Brukere\L\lenmos\My Pictures\Div bilder til presentasjoner\Frustrer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077" y="2277374"/>
            <a:ext cx="6049724" cy="383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06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3768" y="692693"/>
            <a:ext cx="8640960" cy="942141"/>
          </a:xfrm>
        </p:spPr>
        <p:txBody>
          <a:bodyPr>
            <a:noAutofit/>
          </a:bodyPr>
          <a:lstStyle/>
          <a:p>
            <a:pPr eaLnBrk="1" hangingPunct="1"/>
            <a:r>
              <a:rPr lang="nb-NO" sz="3600" dirty="0">
                <a:solidFill>
                  <a:srgbClr val="000000"/>
                </a:solidFill>
              </a:rPr>
              <a:t>STUDIER </a:t>
            </a: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0" y="1634838"/>
            <a:ext cx="3177480" cy="5223164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nb-NO" dirty="0">
              <a:latin typeface="+mj-lt"/>
            </a:endParaRP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728" y="4246420"/>
            <a:ext cx="2343503" cy="2343503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7613919" y="5939133"/>
            <a:ext cx="1913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tx2">
                    <a:lumMod val="50000"/>
                  </a:schemeClr>
                </a:solidFill>
              </a:rPr>
              <a:t>Lånekassen -</a:t>
            </a:r>
            <a:br>
              <a:rPr lang="nb-NO" sz="1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nb-NO" sz="1400" dirty="0">
                <a:solidFill>
                  <a:schemeClr val="tx2">
                    <a:lumMod val="50000"/>
                  </a:schemeClr>
                </a:solidFill>
              </a:rPr>
              <a:t>Nedsatt funksjonsevne  </a:t>
            </a:r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>
          <a:xfrm>
            <a:off x="603768" y="1634836"/>
            <a:ext cx="7670022" cy="5223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>
                <a:latin typeface="+mj-lt"/>
              </a:rPr>
              <a:t>Muligheter i Lånekassen: 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r>
              <a:rPr lang="nb-NO" dirty="0">
                <a:latin typeface="+mj-lt"/>
              </a:rPr>
              <a:t>Tilleggsstipend</a:t>
            </a:r>
            <a:br>
              <a:rPr lang="nb-NO" dirty="0">
                <a:latin typeface="+mj-lt"/>
              </a:rPr>
            </a:br>
            <a:r>
              <a:rPr lang="nb-NO" sz="1600" dirty="0"/>
              <a:t>Hvis du har nedsatt funksjonsevne og derfor ikke kan jobbe ved siden av studiene</a:t>
            </a:r>
            <a:br>
              <a:rPr lang="nb-NO" dirty="0"/>
            </a:br>
            <a:endParaRPr lang="nb-NO" dirty="0"/>
          </a:p>
          <a:p>
            <a:r>
              <a:rPr lang="nb-NO" dirty="0"/>
              <a:t>Lån og stipend om sommeren</a:t>
            </a:r>
            <a:br>
              <a:rPr lang="nb-NO" dirty="0"/>
            </a:br>
            <a:r>
              <a:rPr lang="nb-NO" sz="1600" dirty="0"/>
              <a:t>Kan du ikke ha sommerjobb fordi du har nedsatt funksjonsevne, kan du få stipend og lån i tolv måneder.</a:t>
            </a:r>
            <a:br>
              <a:rPr lang="nb-NO" sz="1600" dirty="0"/>
            </a:br>
            <a:endParaRPr lang="nb-NO" sz="1600" dirty="0"/>
          </a:p>
          <a:p>
            <a:r>
              <a:rPr lang="nb-NO" dirty="0"/>
              <a:t>Forsinket på grunn av nedsatt funksjonsevne: </a:t>
            </a:r>
            <a:br>
              <a:rPr lang="nb-NO" dirty="0"/>
            </a:br>
            <a:r>
              <a:rPr lang="nb-NO" sz="1600" dirty="0"/>
              <a:t>Hvis læringsmiljøet eller studiesituasjonen ikke er tilpasset den nedsatte funksjonsevnen din, kan du i noen tilfeller få basislånet som stipend mens du tar igjen forsinkelsen.</a:t>
            </a:r>
            <a:br>
              <a:rPr lang="nb-NO" sz="1600" dirty="0"/>
            </a:br>
            <a:endParaRPr lang="nb-NO" sz="1600" dirty="0"/>
          </a:p>
          <a:p>
            <a:r>
              <a:rPr lang="nb-NO" dirty="0">
                <a:latin typeface="+mj-lt"/>
              </a:rPr>
              <a:t>Sykestipend </a:t>
            </a:r>
            <a:br>
              <a:rPr lang="nb-NO" dirty="0">
                <a:latin typeface="+mj-lt"/>
              </a:rPr>
            </a:br>
            <a:r>
              <a:rPr lang="nb-NO" sz="1600" dirty="0"/>
              <a:t>Hvis du blir syk i mer enn to uker mens du studerer, kan du få sykestipend.</a:t>
            </a:r>
            <a:endParaRPr lang="nb-NO" sz="1600" dirty="0">
              <a:latin typeface="+mj-lt"/>
            </a:endParaRP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7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692696"/>
            <a:ext cx="8640960" cy="942141"/>
          </a:xfrm>
        </p:spPr>
        <p:txBody>
          <a:bodyPr>
            <a:noAutofit/>
          </a:bodyPr>
          <a:lstStyle/>
          <a:p>
            <a:pPr eaLnBrk="1" hangingPunct="1"/>
            <a:br>
              <a:rPr lang="nb-NO" sz="3600" dirty="0">
                <a:solidFill>
                  <a:srgbClr val="000000"/>
                </a:solidFill>
              </a:rPr>
            </a:br>
            <a:r>
              <a:rPr lang="nb-NO" sz="3600" dirty="0">
                <a:solidFill>
                  <a:srgbClr val="000000"/>
                </a:solidFill>
              </a:rPr>
              <a:t>STUDIER</a:t>
            </a:r>
            <a:br>
              <a:rPr lang="nb-NO" sz="3600" dirty="0">
                <a:solidFill>
                  <a:schemeClr val="accent2"/>
                </a:solidFill>
              </a:rPr>
            </a:br>
            <a:r>
              <a:rPr lang="nb-NO" sz="3600" dirty="0">
                <a:solidFill>
                  <a:srgbClr val="000000"/>
                </a:solidFill>
              </a:rPr>
              <a:t>-</a:t>
            </a:r>
            <a:r>
              <a:rPr lang="nb-NO" dirty="0">
                <a:solidFill>
                  <a:srgbClr val="000000"/>
                </a:solidFill>
              </a:rPr>
              <a:t>Inkluderende studieliv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0" y="1634838"/>
            <a:ext cx="3177480" cy="5223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latin typeface="+mj-lt"/>
              </a:rPr>
              <a:t>Rett til tilpasninger i studiesammenheng. Tilpasninger kan være:</a:t>
            </a:r>
          </a:p>
          <a:p>
            <a:r>
              <a:rPr lang="nb-NO" dirty="0">
                <a:latin typeface="+mj-lt"/>
              </a:rPr>
              <a:t>Lengre tid på gjennomføring av studiet</a:t>
            </a:r>
          </a:p>
          <a:p>
            <a:r>
              <a:rPr lang="nb-NO" dirty="0">
                <a:latin typeface="+mj-lt"/>
              </a:rPr>
              <a:t>Lengre tid på eksamen</a:t>
            </a:r>
          </a:p>
          <a:p>
            <a:r>
              <a:rPr lang="nb-NO" dirty="0">
                <a:latin typeface="+mj-lt"/>
              </a:rPr>
              <a:t>Hvilerom og/eller egen tilpasset lesesal</a:t>
            </a:r>
          </a:p>
          <a:p>
            <a:r>
              <a:rPr lang="nb-NO" dirty="0">
                <a:latin typeface="+mj-lt"/>
              </a:rPr>
              <a:t>Mentor</a:t>
            </a:r>
          </a:p>
          <a:p>
            <a:r>
              <a:rPr lang="nb-NO" dirty="0">
                <a:latin typeface="+mj-lt"/>
              </a:rPr>
              <a:t>Lest inn pensum som lydbok (dysleksi, blind, annet )</a:t>
            </a:r>
          </a:p>
          <a:p>
            <a:r>
              <a:rPr lang="nb-NO" dirty="0">
                <a:latin typeface="+mj-lt"/>
              </a:rPr>
              <a:t>Lese- og skriveassistent</a:t>
            </a:r>
            <a:br>
              <a:rPr lang="nb-NO" dirty="0">
                <a:latin typeface="+mj-lt"/>
              </a:rPr>
            </a:br>
            <a:r>
              <a:rPr lang="nb-NO" dirty="0">
                <a:latin typeface="+mj-lt"/>
              </a:rPr>
              <a:t>(mentor)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>
              <a:buFontTx/>
              <a:buChar char="-"/>
            </a:pPr>
            <a:endParaRPr lang="nb-NO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050" name="Picture 2" descr="P:\My Pictures\Div bilder til presentasjoner\Inkluderende arbeidsli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37" y="2466108"/>
            <a:ext cx="4717280" cy="314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08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35360" y="1556793"/>
            <a:ext cx="9981367" cy="45693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u="sng" dirty="0">
                <a:solidFill>
                  <a:srgbClr val="002060"/>
                </a:solidFill>
              </a:rPr>
              <a:t>Totalt 6 satser og reguleres årlig</a:t>
            </a:r>
          </a:p>
          <a:p>
            <a:pPr marL="0" indent="0">
              <a:buNone/>
            </a:pP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rgbClr val="002060"/>
                </a:solidFill>
              </a:rPr>
              <a:t>1 G 	kr.   118 620</a:t>
            </a:r>
            <a:r>
              <a:rPr lang="nb-NO" dirty="0"/>
              <a:t> </a:t>
            </a: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rgbClr val="002060"/>
                </a:solidFill>
              </a:rPr>
              <a:t>6 G 	kr.   711 720</a:t>
            </a:r>
          </a:p>
          <a:p>
            <a:pPr marL="0" indent="0">
              <a:buNone/>
            </a:pP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rgbClr val="002060"/>
                </a:solidFill>
              </a:rPr>
              <a:t>Justeres hver år – vanligvis i mai.</a:t>
            </a:r>
            <a:br>
              <a:rPr lang="nb-NO" sz="2400" dirty="0">
                <a:solidFill>
                  <a:srgbClr val="002060"/>
                </a:solidFill>
              </a:rPr>
            </a:br>
            <a:endParaRPr lang="nb-NO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b-NO" sz="2400" dirty="0">
                <a:solidFill>
                  <a:srgbClr val="002060"/>
                </a:solidFill>
              </a:rPr>
              <a:t>«G» brukes som forkortelse for </a:t>
            </a:r>
            <a:r>
              <a:rPr lang="nb-NO" sz="2400" dirty="0">
                <a:solidFill>
                  <a:srgbClr val="002060"/>
                </a:solidFill>
                <a:hlinkClick r:id="rId3" tooltip="NAV.no - Grunnbeløpet i folketrygden"/>
              </a:rPr>
              <a:t>grunnbeløpet i folketrygden</a:t>
            </a:r>
            <a:r>
              <a:rPr lang="nb-NO" sz="2400" dirty="0">
                <a:solidFill>
                  <a:srgbClr val="002060"/>
                </a:solidFill>
              </a:rPr>
              <a:t>, og er en helt sentral størrelse i trygdesystemet. En rekke trygdeytelser er knyttet til G, men også forsikringsytelser samt beløp og beløpsgrenser i skattereglene er knyttet direkte til grunnbeløpet.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Grunnbeløp i Folketrygden 2023 </a:t>
            </a:r>
            <a:r>
              <a:rPr lang="nb-NO" sz="1800" dirty="0"/>
              <a:t>(1.mai 2023)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1090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1168" y="671946"/>
            <a:ext cx="8700977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nb-NO" b="1" dirty="0">
                <a:solidFill>
                  <a:srgbClr val="000000"/>
                </a:solidFill>
                <a:latin typeface="Calibri" pitchFamily="34" charset="0"/>
              </a:rPr>
              <a:t>SYKEPENGER – Økonomi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91168" y="1814946"/>
            <a:ext cx="4890977" cy="4004930"/>
          </a:xfrm>
        </p:spPr>
        <p:txBody>
          <a:bodyPr>
            <a:noAutofit/>
          </a:bodyPr>
          <a:lstStyle/>
          <a:p>
            <a:pPr marL="285750" indent="-285750"/>
            <a:r>
              <a:rPr lang="nb-NO" sz="2400" dirty="0">
                <a:latin typeface="Calibri" pitchFamily="34" charset="0"/>
              </a:rPr>
              <a:t>Må ha vært i arbeid minst 4 uker og ha tjent minst en halv G</a:t>
            </a:r>
          </a:p>
          <a:p>
            <a:pPr marL="285750" indent="-285750"/>
            <a:r>
              <a:rPr lang="nb-NO" sz="2400" dirty="0">
                <a:latin typeface="Calibri" pitchFamily="34" charset="0"/>
              </a:rPr>
              <a:t>Inntil 52 uker </a:t>
            </a:r>
          </a:p>
          <a:p>
            <a:pPr marL="285750" indent="-285750"/>
            <a:r>
              <a:rPr lang="nb-NO" sz="2400" dirty="0">
                <a:latin typeface="Calibri" pitchFamily="34" charset="0"/>
              </a:rPr>
              <a:t>Maks 6G </a:t>
            </a:r>
          </a:p>
          <a:p>
            <a:pPr marL="285750" indent="-285750"/>
            <a:r>
              <a:rPr lang="nb-NO" sz="2400" dirty="0">
                <a:latin typeface="Calibri" pitchFamily="34" charset="0"/>
              </a:rPr>
              <a:t>Kan få gradert sykemelding ned til 20%</a:t>
            </a:r>
          </a:p>
          <a:p>
            <a:pPr marL="285750" indent="-285750"/>
            <a:r>
              <a:rPr lang="nb-NO" sz="2400" dirty="0">
                <a:latin typeface="Calibri" pitchFamily="34" charset="0"/>
              </a:rPr>
              <a:t>Avventende sykemelding</a:t>
            </a:r>
          </a:p>
          <a:p>
            <a:pPr marL="285750" indent="-285750"/>
            <a:r>
              <a:rPr lang="nb-NO" sz="2400" dirty="0">
                <a:latin typeface="Calibri" pitchFamily="34" charset="0"/>
              </a:rPr>
              <a:t>Enkeltstående behandlingsdager</a:t>
            </a:r>
          </a:p>
          <a:p>
            <a:pPr marL="285750" indent="-285750">
              <a:buNone/>
            </a:pPr>
            <a:endParaRPr lang="nb-NO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285750" indent="-285750">
              <a:buNone/>
            </a:pPr>
            <a:endParaRPr lang="nb-NO" dirty="0"/>
          </a:p>
        </p:txBody>
      </p:sp>
      <p:pic>
        <p:nvPicPr>
          <p:cNvPr id="2050" name="Picture 2" descr="\\sikt.sykehuspartner.no\Data\SUNHF\SDS\Brukere\L\lenmos\My Pictures\Div bilder til presentasjoner\Sykepenger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621" y="3773056"/>
            <a:ext cx="4627418" cy="308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232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nnaasmal norsk">
  <a:themeElements>
    <a:clrScheme name="Sunnaas">
      <a:dk1>
        <a:srgbClr val="81A9E1"/>
      </a:dk1>
      <a:lt1>
        <a:sysClr val="window" lastClr="FFFFFF"/>
      </a:lt1>
      <a:dk2>
        <a:srgbClr val="003283"/>
      </a:dk2>
      <a:lt2>
        <a:srgbClr val="FFFFFF"/>
      </a:lt2>
      <a:accent1>
        <a:srgbClr val="84BD00"/>
      </a:accent1>
      <a:accent2>
        <a:srgbClr val="E3A610"/>
      </a:accent2>
      <a:accent3>
        <a:srgbClr val="839C8F"/>
      </a:accent3>
      <a:accent4>
        <a:srgbClr val="8D6A59"/>
      </a:accent4>
      <a:accent5>
        <a:srgbClr val="2F654A"/>
      </a:accent5>
      <a:accent6>
        <a:srgbClr val="9AA2AB"/>
      </a:accent6>
      <a:hlink>
        <a:srgbClr val="003283"/>
      </a:hlink>
      <a:folHlink>
        <a:srgbClr val="81A9E1"/>
      </a:folHlink>
    </a:clrScheme>
    <a:fontScheme name="H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unnaasmal norsk">
  <a:themeElements>
    <a:clrScheme name="Sunnaas">
      <a:dk1>
        <a:srgbClr val="81A9E1"/>
      </a:dk1>
      <a:lt1>
        <a:sysClr val="window" lastClr="FFFFFF"/>
      </a:lt1>
      <a:dk2>
        <a:srgbClr val="003283"/>
      </a:dk2>
      <a:lt2>
        <a:srgbClr val="FFFFFF"/>
      </a:lt2>
      <a:accent1>
        <a:srgbClr val="84BD00"/>
      </a:accent1>
      <a:accent2>
        <a:srgbClr val="E3A610"/>
      </a:accent2>
      <a:accent3>
        <a:srgbClr val="839C8F"/>
      </a:accent3>
      <a:accent4>
        <a:srgbClr val="8D6A59"/>
      </a:accent4>
      <a:accent5>
        <a:srgbClr val="2F654A"/>
      </a:accent5>
      <a:accent6>
        <a:srgbClr val="9AA2AB"/>
      </a:accent6>
      <a:hlink>
        <a:srgbClr val="003283"/>
      </a:hlink>
      <a:folHlink>
        <a:srgbClr val="81A9E1"/>
      </a:folHlink>
    </a:clrScheme>
    <a:fontScheme name="H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unnaasmal norsk">
  <a:themeElements>
    <a:clrScheme name="Sunnaas">
      <a:dk1>
        <a:srgbClr val="81A9E1"/>
      </a:dk1>
      <a:lt1>
        <a:sysClr val="window" lastClr="FFFFFF"/>
      </a:lt1>
      <a:dk2>
        <a:srgbClr val="003283"/>
      </a:dk2>
      <a:lt2>
        <a:srgbClr val="FFFFFF"/>
      </a:lt2>
      <a:accent1>
        <a:srgbClr val="84BD00"/>
      </a:accent1>
      <a:accent2>
        <a:srgbClr val="E3A610"/>
      </a:accent2>
      <a:accent3>
        <a:srgbClr val="839C8F"/>
      </a:accent3>
      <a:accent4>
        <a:srgbClr val="8D6A59"/>
      </a:accent4>
      <a:accent5>
        <a:srgbClr val="2F654A"/>
      </a:accent5>
      <a:accent6>
        <a:srgbClr val="9AA2AB"/>
      </a:accent6>
      <a:hlink>
        <a:srgbClr val="003283"/>
      </a:hlink>
      <a:folHlink>
        <a:srgbClr val="81A9E1"/>
      </a:folHlink>
    </a:clrScheme>
    <a:fontScheme name="H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10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11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12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13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14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15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16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17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18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19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2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20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3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4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5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6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7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8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ppt/theme/themeOverride9.xml><?xml version="1.0" encoding="utf-8"?>
<a:themeOverride xmlns:a="http://schemas.openxmlformats.org/drawingml/2006/main">
  <a:clrScheme name="Sunnaas">
    <a:dk1>
      <a:srgbClr val="81A9E1"/>
    </a:dk1>
    <a:lt1>
      <a:sysClr val="window" lastClr="FFFFFF"/>
    </a:lt1>
    <a:dk2>
      <a:srgbClr val="003283"/>
    </a:dk2>
    <a:lt2>
      <a:srgbClr val="FFFFFF"/>
    </a:lt2>
    <a:accent1>
      <a:srgbClr val="84BD00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5203</TotalTime>
  <Words>1380</Words>
  <Application>Microsoft Office PowerPoint</Application>
  <PresentationFormat>Widescreen</PresentationFormat>
  <Paragraphs>331</Paragraphs>
  <Slides>26</Slides>
  <Notes>25</Notes>
  <HiddenSlides>1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Wingdings</vt:lpstr>
      <vt:lpstr>Office-tema</vt:lpstr>
      <vt:lpstr>Sunnaasmal norsk</vt:lpstr>
      <vt:lpstr>1_Sunnaasmal norsk</vt:lpstr>
      <vt:lpstr>2_Sunnaasmal norsk</vt:lpstr>
      <vt:lpstr>Støtteordninger</vt:lpstr>
      <vt:lpstr>En videoinnspilling av en tilsvarende undervisning finner du her ved å skanne QR koden:   </vt:lpstr>
      <vt:lpstr>PowerPoint-presentasjon</vt:lpstr>
      <vt:lpstr>PowerPoint-presentasjon</vt:lpstr>
      <vt:lpstr>Nyttige linker </vt:lpstr>
      <vt:lpstr>STUDIER </vt:lpstr>
      <vt:lpstr> STUDIER -Inkluderende studieliv</vt:lpstr>
      <vt:lpstr>Grunnbeløp i Folketrygden 2023 (1.mai 2023)</vt:lpstr>
      <vt:lpstr>SYKEPENGER – Økonomi </vt:lpstr>
      <vt:lpstr> ARBEID -Inkluderende arbeidsliv ved sykdom</vt:lpstr>
      <vt:lpstr>PowerPoint-presentasjon</vt:lpstr>
      <vt:lpstr>ARBEID - mulige tiltak i regi av NAV for å komme i arbeid</vt:lpstr>
      <vt:lpstr> </vt:lpstr>
      <vt:lpstr>ØKONOMI Forsikring og erstatning</vt:lpstr>
      <vt:lpstr>GRUNNSTØNAD – økonomi </vt:lpstr>
      <vt:lpstr> HJELPESTØNAD – økonomi  </vt:lpstr>
      <vt:lpstr> BISTAND fra kommunen. </vt:lpstr>
      <vt:lpstr>                  Andre økonomiske stønader</vt:lpstr>
      <vt:lpstr>ØKONOMI -egenandeler frikort</vt:lpstr>
      <vt:lpstr>TRANSPORT</vt:lpstr>
      <vt:lpstr>Transport</vt:lpstr>
      <vt:lpstr>Bolig</vt:lpstr>
      <vt:lpstr>Hvis man ikke er fornøyd?</vt:lpstr>
      <vt:lpstr>Likestilling – og Diskriminieringsombudet. http://www.ldo.no</vt:lpstr>
      <vt:lpstr>Alternative støttespillere</vt:lpstr>
      <vt:lpstr>Aktuelle interesseorganisasjoner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Støtteordninger</dc:title>
  <dc:creator>Trine Amalie Knutsen</dc:creator>
  <cp:lastModifiedBy>Kristin Benestad</cp:lastModifiedBy>
  <cp:revision>37</cp:revision>
  <cp:lastPrinted>2023-11-22T10:57:58Z</cp:lastPrinted>
  <dcterms:created xsi:type="dcterms:W3CDTF">2023-03-01T07:32:37Z</dcterms:created>
  <dcterms:modified xsi:type="dcterms:W3CDTF">2023-11-27T12:26:12Z</dcterms:modified>
</cp:coreProperties>
</file>