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handoutMasterIdLst>
    <p:handoutMasterId r:id="rId43"/>
  </p:handoutMasterIdLst>
  <p:sldIdLst>
    <p:sldId id="296" r:id="rId2"/>
    <p:sldId id="318" r:id="rId3"/>
    <p:sldId id="313" r:id="rId4"/>
    <p:sldId id="261" r:id="rId5"/>
    <p:sldId id="262" r:id="rId6"/>
    <p:sldId id="263" r:id="rId7"/>
    <p:sldId id="311" r:id="rId8"/>
    <p:sldId id="291" r:id="rId9"/>
    <p:sldId id="292" r:id="rId10"/>
    <p:sldId id="264" r:id="rId11"/>
    <p:sldId id="302" r:id="rId12"/>
    <p:sldId id="303" r:id="rId13"/>
    <p:sldId id="304" r:id="rId14"/>
    <p:sldId id="315" r:id="rId15"/>
    <p:sldId id="314" r:id="rId16"/>
    <p:sldId id="305" r:id="rId17"/>
    <p:sldId id="266" r:id="rId18"/>
    <p:sldId id="267" r:id="rId19"/>
    <p:sldId id="268" r:id="rId20"/>
    <p:sldId id="306" r:id="rId21"/>
    <p:sldId id="307" r:id="rId22"/>
    <p:sldId id="308" r:id="rId23"/>
    <p:sldId id="273" r:id="rId24"/>
    <p:sldId id="282" r:id="rId25"/>
    <p:sldId id="274" r:id="rId26"/>
    <p:sldId id="295" r:id="rId27"/>
    <p:sldId id="283" r:id="rId28"/>
    <p:sldId id="293" r:id="rId29"/>
    <p:sldId id="319" r:id="rId30"/>
    <p:sldId id="320" r:id="rId31"/>
    <p:sldId id="321" r:id="rId32"/>
    <p:sldId id="322" r:id="rId33"/>
    <p:sldId id="323" r:id="rId34"/>
    <p:sldId id="275" r:id="rId35"/>
    <p:sldId id="276" r:id="rId36"/>
    <p:sldId id="298" r:id="rId37"/>
    <p:sldId id="299" r:id="rId38"/>
    <p:sldId id="297" r:id="rId39"/>
    <p:sldId id="294" r:id="rId40"/>
    <p:sldId id="277" r:id="rId41"/>
    <p:sldId id="317" r:id="rId42"/>
  </p:sldIdLst>
  <p:sldSz cx="9144000" cy="6858000" type="screen4x3"/>
  <p:notesSz cx="6734175" cy="98631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7825" cy="493713"/>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14763" y="0"/>
            <a:ext cx="2917825" cy="493713"/>
          </a:xfrm>
          <a:prstGeom prst="rect">
            <a:avLst/>
          </a:prstGeom>
        </p:spPr>
        <p:txBody>
          <a:bodyPr vert="horz" lIns="91440" tIns="45720" rIns="91440" bIns="45720" rtlCol="0"/>
          <a:lstStyle>
            <a:lvl1pPr algn="r">
              <a:defRPr sz="1200"/>
            </a:lvl1pPr>
          </a:lstStyle>
          <a:p>
            <a:fld id="{907A4460-3AAE-4510-8E7C-851356383247}" type="datetimeFigureOut">
              <a:rPr lang="nb-NO" smtClean="0"/>
              <a:t>01.12.2020</a:t>
            </a:fld>
            <a:endParaRPr lang="nb-NO"/>
          </a:p>
        </p:txBody>
      </p:sp>
      <p:sp>
        <p:nvSpPr>
          <p:cNvPr id="4" name="Plassholder for bunntekst 3"/>
          <p:cNvSpPr>
            <a:spLocks noGrp="1"/>
          </p:cNvSpPr>
          <p:nvPr>
            <p:ph type="ftr" sz="quarter" idx="2"/>
          </p:nvPr>
        </p:nvSpPr>
        <p:spPr>
          <a:xfrm>
            <a:off x="0" y="9367838"/>
            <a:ext cx="2917825" cy="493712"/>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14763" y="9367838"/>
            <a:ext cx="2917825" cy="493712"/>
          </a:xfrm>
          <a:prstGeom prst="rect">
            <a:avLst/>
          </a:prstGeom>
        </p:spPr>
        <p:txBody>
          <a:bodyPr vert="horz" lIns="91440" tIns="45720" rIns="91440" bIns="45720" rtlCol="0" anchor="b"/>
          <a:lstStyle>
            <a:lvl1pPr algn="r">
              <a:defRPr sz="1200"/>
            </a:lvl1pPr>
          </a:lstStyle>
          <a:p>
            <a:fld id="{CF410191-7CF9-43CC-90E0-F0F649CD1B81}" type="slidenum">
              <a:rPr lang="nb-NO" smtClean="0"/>
              <a:t>‹#›</a:t>
            </a:fld>
            <a:endParaRPr lang="nb-NO"/>
          </a:p>
        </p:txBody>
      </p:sp>
    </p:spTree>
    <p:extLst>
      <p:ext uri="{BB962C8B-B14F-4D97-AF65-F5344CB8AC3E}">
        <p14:creationId xmlns:p14="http://schemas.microsoft.com/office/powerpoint/2010/main" val="361593493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nb-NO" smtClean="0"/>
              <a:t>Klikk for å redigere tittelstil</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en-US" dirty="0"/>
          </a:p>
        </p:txBody>
      </p:sp>
      <p:sp>
        <p:nvSpPr>
          <p:cNvPr id="4" name="Date Placeholder 3"/>
          <p:cNvSpPr>
            <a:spLocks noGrp="1"/>
          </p:cNvSpPr>
          <p:nvPr>
            <p:ph type="dt" sz="half" idx="10"/>
          </p:nvPr>
        </p:nvSpPr>
        <p:spPr>
          <a:xfrm>
            <a:off x="6065417" y="5054602"/>
            <a:ext cx="673276" cy="279400"/>
          </a:xfrm>
        </p:spPr>
        <p:txBody>
          <a:bodyPr/>
          <a:lstStyle/>
          <a:p>
            <a:fld id="{81EBC77C-4201-4639-B736-74327DC94F30}" type="datetimeFigureOut">
              <a:rPr lang="nb-NO" smtClean="0"/>
              <a:t>01.12.2020</a:t>
            </a:fld>
            <a:endParaRPr lang="nb-NO" dirty="0"/>
          </a:p>
        </p:txBody>
      </p:sp>
      <p:sp>
        <p:nvSpPr>
          <p:cNvPr id="5" name="Footer Placeholder 4"/>
          <p:cNvSpPr>
            <a:spLocks noGrp="1"/>
          </p:cNvSpPr>
          <p:nvPr>
            <p:ph type="ftr" sz="quarter" idx="11"/>
          </p:nvPr>
        </p:nvSpPr>
        <p:spPr>
          <a:xfrm>
            <a:off x="1921934" y="5054602"/>
            <a:ext cx="4064860" cy="279400"/>
          </a:xfrm>
        </p:spPr>
        <p:txBody>
          <a:bodyPr/>
          <a:lstStyle/>
          <a:p>
            <a:endParaRPr lang="nb-NO" dirty="0"/>
          </a:p>
        </p:txBody>
      </p:sp>
      <p:sp>
        <p:nvSpPr>
          <p:cNvPr id="6" name="Slide Number Placeholder 5"/>
          <p:cNvSpPr>
            <a:spLocks noGrp="1"/>
          </p:cNvSpPr>
          <p:nvPr>
            <p:ph type="sldNum" sz="quarter" idx="12"/>
          </p:nvPr>
        </p:nvSpPr>
        <p:spPr>
          <a:xfrm>
            <a:off x="6817317" y="5054602"/>
            <a:ext cx="413483" cy="279400"/>
          </a:xfrm>
        </p:spPr>
        <p:txBody>
          <a:bodyPr/>
          <a:lstStyle/>
          <a:p>
            <a:fld id="{4CCCB4F6-FA63-49B3-B0E6-B74C6DFD1300}" type="slidenum">
              <a:rPr lang="nb-NO" smtClean="0"/>
              <a:t>‹#›</a:t>
            </a:fld>
            <a:endParaRPr lang="nb-NO"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1085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e med bildetekst">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nb-NO" smtClean="0"/>
              <a:t>Klikk for å redigere tittelstil</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smtClean="0"/>
              <a:t>Klikk ikonet for å legge til et bilde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Date Placeholder 4"/>
          <p:cNvSpPr>
            <a:spLocks noGrp="1"/>
          </p:cNvSpPr>
          <p:nvPr>
            <p:ph type="dt" sz="half" idx="10"/>
          </p:nvPr>
        </p:nvSpPr>
        <p:spPr/>
        <p:txBody>
          <a:bodyPr/>
          <a:lstStyle/>
          <a:p>
            <a:fld id="{81EBC77C-4201-4639-B736-74327DC94F30}" type="datetimeFigureOut">
              <a:rPr lang="nb-NO" smtClean="0"/>
              <a:t>01.12.2020</a:t>
            </a:fld>
            <a:endParaRPr lang="nb-NO" dirty="0"/>
          </a:p>
        </p:txBody>
      </p:sp>
      <p:sp>
        <p:nvSpPr>
          <p:cNvPr id="6" name="Footer Placeholder 5"/>
          <p:cNvSpPr>
            <a:spLocks noGrp="1"/>
          </p:cNvSpPr>
          <p:nvPr>
            <p:ph type="ftr" sz="quarter" idx="11"/>
          </p:nvPr>
        </p:nvSpPr>
        <p:spPr/>
        <p:txBody>
          <a:bodyPr/>
          <a:lstStyle/>
          <a:p>
            <a:endParaRPr lang="nb-NO" dirty="0"/>
          </a:p>
        </p:txBody>
      </p:sp>
      <p:sp>
        <p:nvSpPr>
          <p:cNvPr id="7" name="Slide Number Placeholder 6"/>
          <p:cNvSpPr>
            <a:spLocks noGrp="1"/>
          </p:cNvSpPr>
          <p:nvPr>
            <p:ph type="sldNum" sz="quarter" idx="12"/>
          </p:nvPr>
        </p:nvSpPr>
        <p:spPr/>
        <p:txBody>
          <a:bodyPr/>
          <a:lstStyle/>
          <a:p>
            <a:fld id="{4CCCB4F6-FA63-49B3-B0E6-B74C6DFD1300}" type="slidenum">
              <a:rPr lang="nb-NO" smtClean="0"/>
              <a:t>‹#›</a:t>
            </a:fld>
            <a:endParaRPr lang="nb-NO" dirty="0"/>
          </a:p>
        </p:txBody>
      </p:sp>
    </p:spTree>
    <p:extLst>
      <p:ext uri="{BB962C8B-B14F-4D97-AF65-F5344CB8AC3E}">
        <p14:creationId xmlns:p14="http://schemas.microsoft.com/office/powerpoint/2010/main" val="1539119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nb-NO" smtClean="0"/>
              <a:t>Klikk for å redigere tittelstil</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81EBC77C-4201-4639-B736-74327DC94F30}" type="datetimeFigureOut">
              <a:rPr lang="nb-NO" smtClean="0"/>
              <a:t>01.12.2020</a:t>
            </a:fld>
            <a:endParaRPr lang="nb-NO" dirty="0"/>
          </a:p>
        </p:txBody>
      </p:sp>
      <p:sp>
        <p:nvSpPr>
          <p:cNvPr id="5" name="Footer Placeholder 4"/>
          <p:cNvSpPr>
            <a:spLocks noGrp="1"/>
          </p:cNvSpPr>
          <p:nvPr>
            <p:ph type="ftr" sz="quarter" idx="11"/>
          </p:nvPr>
        </p:nvSpPr>
        <p:spPr/>
        <p:txBody>
          <a:bodyPr/>
          <a:lstStyle/>
          <a:p>
            <a:endParaRPr lang="nb-NO" dirty="0"/>
          </a:p>
        </p:txBody>
      </p:sp>
      <p:sp>
        <p:nvSpPr>
          <p:cNvPr id="6" name="Slide Number Placeholder 5"/>
          <p:cNvSpPr>
            <a:spLocks noGrp="1"/>
          </p:cNvSpPr>
          <p:nvPr>
            <p:ph type="sldNum" sz="quarter" idx="12"/>
          </p:nvPr>
        </p:nvSpPr>
        <p:spPr/>
        <p:txBody>
          <a:bodyPr/>
          <a:lstStyle/>
          <a:p>
            <a:fld id="{4CCCB4F6-FA63-49B3-B0E6-B74C6DFD1300}" type="slidenum">
              <a:rPr lang="nb-NO" smtClean="0"/>
              <a:t>‹#›</a:t>
            </a:fld>
            <a:endParaRPr lang="nb-NO"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2856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itat med tekst">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nb-NO" smtClean="0"/>
              <a:t>Klikk for å redigere tittelstil</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smtClean="0"/>
              <a:t>Klikk for å redigere tekststiler i malen</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81EBC77C-4201-4639-B736-74327DC94F30}" type="datetimeFigureOut">
              <a:rPr lang="nb-NO" smtClean="0"/>
              <a:t>01.12.2020</a:t>
            </a:fld>
            <a:endParaRPr lang="nb-NO" dirty="0"/>
          </a:p>
        </p:txBody>
      </p:sp>
      <p:sp>
        <p:nvSpPr>
          <p:cNvPr id="5" name="Footer Placeholder 4"/>
          <p:cNvSpPr>
            <a:spLocks noGrp="1"/>
          </p:cNvSpPr>
          <p:nvPr>
            <p:ph type="ftr" sz="quarter" idx="11"/>
          </p:nvPr>
        </p:nvSpPr>
        <p:spPr/>
        <p:txBody>
          <a:bodyPr/>
          <a:lstStyle/>
          <a:p>
            <a:endParaRPr lang="nb-NO" dirty="0"/>
          </a:p>
        </p:txBody>
      </p:sp>
      <p:sp>
        <p:nvSpPr>
          <p:cNvPr id="6" name="Slide Number Placeholder 5"/>
          <p:cNvSpPr>
            <a:spLocks noGrp="1"/>
          </p:cNvSpPr>
          <p:nvPr>
            <p:ph type="sldNum" sz="quarter" idx="12"/>
          </p:nvPr>
        </p:nvSpPr>
        <p:spPr/>
        <p:txBody>
          <a:bodyPr/>
          <a:lstStyle/>
          <a:p>
            <a:fld id="{4CCCB4F6-FA63-49B3-B0E6-B74C6DFD1300}" type="slidenum">
              <a:rPr lang="nb-NO" smtClean="0"/>
              <a:t>‹#›</a:t>
            </a:fld>
            <a:endParaRPr lang="nb-NO"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5994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nb-NO" smtClean="0"/>
              <a:t>Klikk for å redigere tittelstil</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81EBC77C-4201-4639-B736-74327DC94F30}" type="datetimeFigureOut">
              <a:rPr lang="nb-NO" smtClean="0"/>
              <a:t>01.12.2020</a:t>
            </a:fld>
            <a:endParaRPr lang="nb-NO" dirty="0"/>
          </a:p>
        </p:txBody>
      </p:sp>
      <p:sp>
        <p:nvSpPr>
          <p:cNvPr id="5" name="Footer Placeholder 4"/>
          <p:cNvSpPr>
            <a:spLocks noGrp="1"/>
          </p:cNvSpPr>
          <p:nvPr>
            <p:ph type="ftr" sz="quarter" idx="11"/>
          </p:nvPr>
        </p:nvSpPr>
        <p:spPr/>
        <p:txBody>
          <a:bodyPr/>
          <a:lstStyle/>
          <a:p>
            <a:endParaRPr lang="nb-NO" dirty="0"/>
          </a:p>
        </p:txBody>
      </p:sp>
      <p:sp>
        <p:nvSpPr>
          <p:cNvPr id="6" name="Slide Number Placeholder 5"/>
          <p:cNvSpPr>
            <a:spLocks noGrp="1"/>
          </p:cNvSpPr>
          <p:nvPr>
            <p:ph type="sldNum" sz="quarter" idx="12"/>
          </p:nvPr>
        </p:nvSpPr>
        <p:spPr/>
        <p:txBody>
          <a:bodyPr/>
          <a:lstStyle/>
          <a:p>
            <a:fld id="{4CCCB4F6-FA63-49B3-B0E6-B74C6DFD1300}" type="slidenum">
              <a:rPr lang="nb-NO" smtClean="0"/>
              <a:t>‹#›</a:t>
            </a:fld>
            <a:endParaRPr lang="nb-NO" dirty="0"/>
          </a:p>
        </p:txBody>
      </p:sp>
    </p:spTree>
    <p:extLst>
      <p:ext uri="{BB962C8B-B14F-4D97-AF65-F5344CB8AC3E}">
        <p14:creationId xmlns:p14="http://schemas.microsoft.com/office/powerpoint/2010/main" val="2596635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vnekort med sitat">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nb-NO" smtClean="0"/>
              <a:t>Klikk for å redigere tittelstil</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81EBC77C-4201-4639-B736-74327DC94F30}" type="datetimeFigureOut">
              <a:rPr lang="nb-NO" smtClean="0"/>
              <a:t>01.12.2020</a:t>
            </a:fld>
            <a:endParaRPr lang="nb-NO" dirty="0"/>
          </a:p>
        </p:txBody>
      </p:sp>
      <p:sp>
        <p:nvSpPr>
          <p:cNvPr id="5" name="Footer Placeholder 4"/>
          <p:cNvSpPr>
            <a:spLocks noGrp="1"/>
          </p:cNvSpPr>
          <p:nvPr>
            <p:ph type="ftr" sz="quarter" idx="11"/>
          </p:nvPr>
        </p:nvSpPr>
        <p:spPr/>
        <p:txBody>
          <a:bodyPr/>
          <a:lstStyle/>
          <a:p>
            <a:endParaRPr lang="nb-NO" dirty="0"/>
          </a:p>
        </p:txBody>
      </p:sp>
      <p:sp>
        <p:nvSpPr>
          <p:cNvPr id="6" name="Slide Number Placeholder 5"/>
          <p:cNvSpPr>
            <a:spLocks noGrp="1"/>
          </p:cNvSpPr>
          <p:nvPr>
            <p:ph type="sldNum" sz="quarter" idx="12"/>
          </p:nvPr>
        </p:nvSpPr>
        <p:spPr/>
        <p:txBody>
          <a:bodyPr/>
          <a:lstStyle/>
          <a:p>
            <a:fld id="{4CCCB4F6-FA63-49B3-B0E6-B74C6DFD1300}" type="slidenum">
              <a:rPr lang="nb-NO" smtClean="0"/>
              <a:t>‹#›</a:t>
            </a:fld>
            <a:endParaRPr lang="nb-NO"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3567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ann eller Usann">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nb-NO" smtClean="0"/>
              <a:t>Klikk for å redigere tittelstil</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81EBC77C-4201-4639-B736-74327DC94F30}" type="datetimeFigureOut">
              <a:rPr lang="nb-NO" smtClean="0"/>
              <a:t>01.12.2020</a:t>
            </a:fld>
            <a:endParaRPr lang="nb-NO" dirty="0"/>
          </a:p>
        </p:txBody>
      </p:sp>
      <p:sp>
        <p:nvSpPr>
          <p:cNvPr id="5" name="Footer Placeholder 4"/>
          <p:cNvSpPr>
            <a:spLocks noGrp="1"/>
          </p:cNvSpPr>
          <p:nvPr>
            <p:ph type="ftr" sz="quarter" idx="11"/>
          </p:nvPr>
        </p:nvSpPr>
        <p:spPr/>
        <p:txBody>
          <a:bodyPr/>
          <a:lstStyle/>
          <a:p>
            <a:endParaRPr lang="nb-NO" dirty="0"/>
          </a:p>
        </p:txBody>
      </p:sp>
      <p:sp>
        <p:nvSpPr>
          <p:cNvPr id="6" name="Slide Number Placeholder 5"/>
          <p:cNvSpPr>
            <a:spLocks noGrp="1"/>
          </p:cNvSpPr>
          <p:nvPr>
            <p:ph type="sldNum" sz="quarter" idx="12"/>
          </p:nvPr>
        </p:nvSpPr>
        <p:spPr/>
        <p:txBody>
          <a:bodyPr/>
          <a:lstStyle/>
          <a:p>
            <a:fld id="{4CCCB4F6-FA63-49B3-B0E6-B74C6DFD1300}" type="slidenum">
              <a:rPr lang="nb-NO" smtClean="0"/>
              <a:t>‹#›</a:t>
            </a:fld>
            <a:endParaRPr lang="nb-NO"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6267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b-NO" smtClean="0"/>
              <a:t>Klikk for å redigere tittelstil</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81EBC77C-4201-4639-B736-74327DC94F30}" type="datetimeFigureOut">
              <a:rPr lang="nb-NO" smtClean="0"/>
              <a:t>01.12.2020</a:t>
            </a:fld>
            <a:endParaRPr lang="nb-NO" dirty="0"/>
          </a:p>
        </p:txBody>
      </p:sp>
      <p:sp>
        <p:nvSpPr>
          <p:cNvPr id="5" name="Footer Placeholder 4"/>
          <p:cNvSpPr>
            <a:spLocks noGrp="1"/>
          </p:cNvSpPr>
          <p:nvPr>
            <p:ph type="ftr" sz="quarter" idx="11"/>
          </p:nvPr>
        </p:nvSpPr>
        <p:spPr/>
        <p:txBody>
          <a:bodyPr/>
          <a:lstStyle/>
          <a:p>
            <a:endParaRPr lang="nb-NO" dirty="0"/>
          </a:p>
        </p:txBody>
      </p:sp>
      <p:sp>
        <p:nvSpPr>
          <p:cNvPr id="6" name="Slide Number Placeholder 5"/>
          <p:cNvSpPr>
            <a:spLocks noGrp="1"/>
          </p:cNvSpPr>
          <p:nvPr>
            <p:ph type="sldNum" sz="quarter" idx="12"/>
          </p:nvPr>
        </p:nvSpPr>
        <p:spPr/>
        <p:txBody>
          <a:bodyPr/>
          <a:lstStyle/>
          <a:p>
            <a:fld id="{4CCCB4F6-FA63-49B3-B0E6-B74C6DFD1300}" type="slidenum">
              <a:rPr lang="nb-NO" smtClean="0"/>
              <a:t>‹#›</a:t>
            </a:fld>
            <a:endParaRPr lang="nb-NO"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2033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nb-NO" smtClean="0"/>
              <a:t>Klikk for å redigere tittelstil</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81EBC77C-4201-4639-B736-74327DC94F30}" type="datetimeFigureOut">
              <a:rPr lang="nb-NO" smtClean="0"/>
              <a:t>01.12.2020</a:t>
            </a:fld>
            <a:endParaRPr lang="nb-NO" dirty="0"/>
          </a:p>
        </p:txBody>
      </p:sp>
      <p:sp>
        <p:nvSpPr>
          <p:cNvPr id="5" name="Footer Placeholder 4"/>
          <p:cNvSpPr>
            <a:spLocks noGrp="1"/>
          </p:cNvSpPr>
          <p:nvPr>
            <p:ph type="ftr" sz="quarter" idx="11"/>
          </p:nvPr>
        </p:nvSpPr>
        <p:spPr/>
        <p:txBody>
          <a:bodyPr/>
          <a:lstStyle/>
          <a:p>
            <a:endParaRPr lang="nb-NO" dirty="0"/>
          </a:p>
        </p:txBody>
      </p:sp>
      <p:sp>
        <p:nvSpPr>
          <p:cNvPr id="6" name="Slide Number Placeholder 5"/>
          <p:cNvSpPr>
            <a:spLocks noGrp="1"/>
          </p:cNvSpPr>
          <p:nvPr>
            <p:ph type="sldNum" sz="quarter" idx="12"/>
          </p:nvPr>
        </p:nvSpPr>
        <p:spPr/>
        <p:txBody>
          <a:bodyPr/>
          <a:lstStyle/>
          <a:p>
            <a:fld id="{4CCCB4F6-FA63-49B3-B0E6-B74C6DFD1300}" type="slidenum">
              <a:rPr lang="nb-NO" smtClean="0"/>
              <a:t>‹#›</a:t>
            </a:fld>
            <a:endParaRPr lang="nb-NO"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7520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Tittel, tekst og utklipp">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457200" y="1600200"/>
            <a:ext cx="4038600" cy="4525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utklipp 3"/>
          <p:cNvSpPr>
            <a:spLocks noGrp="1"/>
          </p:cNvSpPr>
          <p:nvPr>
            <p:ph type="clipArt" sz="half" idx="2"/>
          </p:nvPr>
        </p:nvSpPr>
        <p:spPr>
          <a:xfrm>
            <a:off x="4648200" y="1600200"/>
            <a:ext cx="4038600" cy="4525963"/>
          </a:xfrm>
        </p:spPr>
        <p:txBody>
          <a:bodyPr rtlCol="0">
            <a:normAutofit/>
          </a:bodyPr>
          <a:lstStyle/>
          <a:p>
            <a:pPr lvl="0"/>
            <a:endParaRPr lang="nb-NO" noProof="0" smtClean="0"/>
          </a:p>
        </p:txBody>
      </p:sp>
      <p:sp>
        <p:nvSpPr>
          <p:cNvPr id="5" name="Date Placeholder 3"/>
          <p:cNvSpPr>
            <a:spLocks noGrp="1"/>
          </p:cNvSpPr>
          <p:nvPr>
            <p:ph type="dt" sz="half" idx="10"/>
          </p:nvPr>
        </p:nvSpPr>
        <p:spPr/>
        <p:txBody>
          <a:bodyPr/>
          <a:lstStyle>
            <a:lvl1pPr>
              <a:defRPr/>
            </a:lvl1pPr>
          </a:lstStyle>
          <a:p>
            <a:pPr>
              <a:defRPr/>
            </a:pPr>
            <a:endParaRPr lang="nb-NO"/>
          </a:p>
        </p:txBody>
      </p:sp>
      <p:sp>
        <p:nvSpPr>
          <p:cNvPr id="6" name="Footer Placeholder 4"/>
          <p:cNvSpPr>
            <a:spLocks noGrp="1"/>
          </p:cNvSpPr>
          <p:nvPr>
            <p:ph type="ftr" sz="quarter" idx="11"/>
          </p:nvPr>
        </p:nvSpPr>
        <p:spPr/>
        <p:txBody>
          <a:bodyPr/>
          <a:lstStyle>
            <a:lvl1pPr>
              <a:defRPr/>
            </a:lvl1pPr>
          </a:lstStyle>
          <a:p>
            <a:pPr>
              <a:defRPr/>
            </a:pPr>
            <a:endParaRPr lang="nb-NO"/>
          </a:p>
        </p:txBody>
      </p:sp>
      <p:sp>
        <p:nvSpPr>
          <p:cNvPr id="7" name="Slide Number Placeholder 5"/>
          <p:cNvSpPr>
            <a:spLocks noGrp="1"/>
          </p:cNvSpPr>
          <p:nvPr>
            <p:ph type="sldNum" sz="quarter" idx="12"/>
          </p:nvPr>
        </p:nvSpPr>
        <p:spPr/>
        <p:txBody>
          <a:bodyPr/>
          <a:lstStyle>
            <a:lvl1pPr>
              <a:defRPr/>
            </a:lvl1pPr>
          </a:lstStyle>
          <a:p>
            <a:pPr>
              <a:defRPr/>
            </a:pPr>
            <a:fld id="{526AE783-3D8A-486E-B202-A7EA2478C09C}" type="slidenum">
              <a:rPr lang="nb-NO" altLang="nb-NO"/>
              <a:pPr>
                <a:defRPr/>
              </a:pPr>
              <a:t>‹#›</a:t>
            </a:fld>
            <a:endParaRPr lang="nb-NO" altLang="nb-NO"/>
          </a:p>
        </p:txBody>
      </p:sp>
    </p:spTree>
    <p:extLst>
      <p:ext uri="{BB962C8B-B14F-4D97-AF65-F5344CB8AC3E}">
        <p14:creationId xmlns:p14="http://schemas.microsoft.com/office/powerpoint/2010/main" val="511658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b-NO" smtClean="0"/>
              <a:t>Klikk for å redigere tittelstil</a:t>
            </a:r>
            <a:endParaRPr lang="en-US" dirty="0"/>
          </a:p>
        </p:txBody>
      </p:sp>
      <p:sp>
        <p:nvSpPr>
          <p:cNvPr id="3" name="Content Placeholder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81EBC77C-4201-4639-B736-74327DC94F30}" type="datetimeFigureOut">
              <a:rPr lang="nb-NO" smtClean="0"/>
              <a:t>01.12.2020</a:t>
            </a:fld>
            <a:endParaRPr lang="nb-NO" dirty="0"/>
          </a:p>
        </p:txBody>
      </p:sp>
      <p:sp>
        <p:nvSpPr>
          <p:cNvPr id="5" name="Footer Placeholder 4"/>
          <p:cNvSpPr>
            <a:spLocks noGrp="1"/>
          </p:cNvSpPr>
          <p:nvPr>
            <p:ph type="ftr" sz="quarter" idx="11"/>
          </p:nvPr>
        </p:nvSpPr>
        <p:spPr/>
        <p:txBody>
          <a:bodyPr/>
          <a:lstStyle/>
          <a:p>
            <a:endParaRPr lang="nb-NO" dirty="0"/>
          </a:p>
        </p:txBody>
      </p:sp>
      <p:sp>
        <p:nvSpPr>
          <p:cNvPr id="6" name="Slide Number Placeholder 5"/>
          <p:cNvSpPr>
            <a:spLocks noGrp="1"/>
          </p:cNvSpPr>
          <p:nvPr>
            <p:ph type="sldNum" sz="quarter" idx="12"/>
          </p:nvPr>
        </p:nvSpPr>
        <p:spPr/>
        <p:txBody>
          <a:bodyPr/>
          <a:lstStyle/>
          <a:p>
            <a:fld id="{4CCCB4F6-FA63-49B3-B0E6-B74C6DFD1300}" type="slidenum">
              <a:rPr lang="nb-NO" smtClean="0"/>
              <a:t>‹#›</a:t>
            </a:fld>
            <a:endParaRPr lang="nb-NO" dirty="0"/>
          </a:p>
        </p:txBody>
      </p:sp>
    </p:spTree>
    <p:extLst>
      <p:ext uri="{BB962C8B-B14F-4D97-AF65-F5344CB8AC3E}">
        <p14:creationId xmlns:p14="http://schemas.microsoft.com/office/powerpoint/2010/main" val="1103336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nb-NO" smtClean="0"/>
              <a:t>Klikk for å redigere tittelstil</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81EBC77C-4201-4639-B736-74327DC94F30}" type="datetimeFigureOut">
              <a:rPr lang="nb-NO" smtClean="0"/>
              <a:t>01.12.2020</a:t>
            </a:fld>
            <a:endParaRPr lang="nb-NO" dirty="0"/>
          </a:p>
        </p:txBody>
      </p:sp>
      <p:sp>
        <p:nvSpPr>
          <p:cNvPr id="5" name="Footer Placeholder 4"/>
          <p:cNvSpPr>
            <a:spLocks noGrp="1"/>
          </p:cNvSpPr>
          <p:nvPr>
            <p:ph type="ftr" sz="quarter" idx="11"/>
          </p:nvPr>
        </p:nvSpPr>
        <p:spPr/>
        <p:txBody>
          <a:bodyPr/>
          <a:lstStyle/>
          <a:p>
            <a:endParaRPr lang="nb-NO" dirty="0"/>
          </a:p>
        </p:txBody>
      </p:sp>
      <p:sp>
        <p:nvSpPr>
          <p:cNvPr id="6" name="Slide Number Placeholder 5"/>
          <p:cNvSpPr>
            <a:spLocks noGrp="1"/>
          </p:cNvSpPr>
          <p:nvPr>
            <p:ph type="sldNum" sz="quarter" idx="12"/>
          </p:nvPr>
        </p:nvSpPr>
        <p:spPr/>
        <p:txBody>
          <a:bodyPr/>
          <a:lstStyle/>
          <a:p>
            <a:fld id="{4CCCB4F6-FA63-49B3-B0E6-B74C6DFD1300}" type="slidenum">
              <a:rPr lang="nb-NO" smtClean="0"/>
              <a:t>‹#›</a:t>
            </a:fld>
            <a:endParaRPr lang="nb-NO"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1173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nb-NO" smtClean="0"/>
              <a:t>Klikk for å redigere tittelstil</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Date Placeholder 4"/>
          <p:cNvSpPr>
            <a:spLocks noGrp="1"/>
          </p:cNvSpPr>
          <p:nvPr>
            <p:ph type="dt" sz="half" idx="10"/>
          </p:nvPr>
        </p:nvSpPr>
        <p:spPr/>
        <p:txBody>
          <a:bodyPr/>
          <a:lstStyle/>
          <a:p>
            <a:fld id="{81EBC77C-4201-4639-B736-74327DC94F30}" type="datetimeFigureOut">
              <a:rPr lang="nb-NO" smtClean="0"/>
              <a:t>01.12.2020</a:t>
            </a:fld>
            <a:endParaRPr lang="nb-NO" dirty="0"/>
          </a:p>
        </p:txBody>
      </p:sp>
      <p:sp>
        <p:nvSpPr>
          <p:cNvPr id="6" name="Footer Placeholder 5"/>
          <p:cNvSpPr>
            <a:spLocks noGrp="1"/>
          </p:cNvSpPr>
          <p:nvPr>
            <p:ph type="ftr" sz="quarter" idx="11"/>
          </p:nvPr>
        </p:nvSpPr>
        <p:spPr/>
        <p:txBody>
          <a:bodyPr/>
          <a:lstStyle/>
          <a:p>
            <a:endParaRPr lang="nb-NO" dirty="0"/>
          </a:p>
        </p:txBody>
      </p:sp>
      <p:sp>
        <p:nvSpPr>
          <p:cNvPr id="7" name="Slide Number Placeholder 6"/>
          <p:cNvSpPr>
            <a:spLocks noGrp="1"/>
          </p:cNvSpPr>
          <p:nvPr>
            <p:ph type="sldNum" sz="quarter" idx="12"/>
          </p:nvPr>
        </p:nvSpPr>
        <p:spPr/>
        <p:txBody>
          <a:bodyPr/>
          <a:lstStyle/>
          <a:p>
            <a:fld id="{4CCCB4F6-FA63-49B3-B0E6-B74C6DFD1300}" type="slidenum">
              <a:rPr lang="nb-NO" smtClean="0"/>
              <a:t>‹#›</a:t>
            </a:fld>
            <a:endParaRPr lang="nb-NO" dirty="0"/>
          </a:p>
        </p:txBody>
      </p:sp>
    </p:spTree>
    <p:extLst>
      <p:ext uri="{BB962C8B-B14F-4D97-AF65-F5344CB8AC3E}">
        <p14:creationId xmlns:p14="http://schemas.microsoft.com/office/powerpoint/2010/main" val="1231202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smtClean="0"/>
              <a:t>Klikk for å redigere tittelstil</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7" name="Date Placeholder 6"/>
          <p:cNvSpPr>
            <a:spLocks noGrp="1"/>
          </p:cNvSpPr>
          <p:nvPr>
            <p:ph type="dt" sz="half" idx="10"/>
          </p:nvPr>
        </p:nvSpPr>
        <p:spPr/>
        <p:txBody>
          <a:bodyPr/>
          <a:lstStyle/>
          <a:p>
            <a:fld id="{81EBC77C-4201-4639-B736-74327DC94F30}" type="datetimeFigureOut">
              <a:rPr lang="nb-NO" smtClean="0"/>
              <a:t>01.12.2020</a:t>
            </a:fld>
            <a:endParaRPr lang="nb-NO" dirty="0"/>
          </a:p>
        </p:txBody>
      </p:sp>
      <p:sp>
        <p:nvSpPr>
          <p:cNvPr id="8" name="Footer Placeholder 7"/>
          <p:cNvSpPr>
            <a:spLocks noGrp="1"/>
          </p:cNvSpPr>
          <p:nvPr>
            <p:ph type="ftr" sz="quarter" idx="11"/>
          </p:nvPr>
        </p:nvSpPr>
        <p:spPr/>
        <p:txBody>
          <a:bodyPr/>
          <a:lstStyle/>
          <a:p>
            <a:endParaRPr lang="nb-NO" dirty="0"/>
          </a:p>
        </p:txBody>
      </p:sp>
      <p:sp>
        <p:nvSpPr>
          <p:cNvPr id="9" name="Slide Number Placeholder 8"/>
          <p:cNvSpPr>
            <a:spLocks noGrp="1"/>
          </p:cNvSpPr>
          <p:nvPr>
            <p:ph type="sldNum" sz="quarter" idx="12"/>
          </p:nvPr>
        </p:nvSpPr>
        <p:spPr/>
        <p:txBody>
          <a:bodyPr/>
          <a:lstStyle/>
          <a:p>
            <a:fld id="{4CCCB4F6-FA63-49B3-B0E6-B74C6DFD1300}" type="slidenum">
              <a:rPr lang="nb-NO" smtClean="0"/>
              <a:t>‹#›</a:t>
            </a:fld>
            <a:endParaRPr lang="nb-NO"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4567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nb-NO" smtClean="0"/>
              <a:t>Klikk for å redigere tittelstil</a:t>
            </a:r>
            <a:endParaRPr lang="en-US" dirty="0"/>
          </a:p>
        </p:txBody>
      </p:sp>
      <p:sp>
        <p:nvSpPr>
          <p:cNvPr id="3" name="Date Placeholder 2"/>
          <p:cNvSpPr>
            <a:spLocks noGrp="1"/>
          </p:cNvSpPr>
          <p:nvPr>
            <p:ph type="dt" sz="half" idx="10"/>
          </p:nvPr>
        </p:nvSpPr>
        <p:spPr/>
        <p:txBody>
          <a:bodyPr/>
          <a:lstStyle/>
          <a:p>
            <a:fld id="{81EBC77C-4201-4639-B736-74327DC94F30}" type="datetimeFigureOut">
              <a:rPr lang="nb-NO" smtClean="0"/>
              <a:t>01.12.2020</a:t>
            </a:fld>
            <a:endParaRPr lang="nb-NO" dirty="0"/>
          </a:p>
        </p:txBody>
      </p:sp>
      <p:sp>
        <p:nvSpPr>
          <p:cNvPr id="4" name="Footer Placeholder 3"/>
          <p:cNvSpPr>
            <a:spLocks noGrp="1"/>
          </p:cNvSpPr>
          <p:nvPr>
            <p:ph type="ftr" sz="quarter" idx="11"/>
          </p:nvPr>
        </p:nvSpPr>
        <p:spPr/>
        <p:txBody>
          <a:bodyPr/>
          <a:lstStyle/>
          <a:p>
            <a:endParaRPr lang="nb-NO" dirty="0"/>
          </a:p>
        </p:txBody>
      </p:sp>
      <p:sp>
        <p:nvSpPr>
          <p:cNvPr id="5" name="Slide Number Placeholder 4"/>
          <p:cNvSpPr>
            <a:spLocks noGrp="1"/>
          </p:cNvSpPr>
          <p:nvPr>
            <p:ph type="sldNum" sz="quarter" idx="12"/>
          </p:nvPr>
        </p:nvSpPr>
        <p:spPr/>
        <p:txBody>
          <a:bodyPr/>
          <a:lstStyle/>
          <a:p>
            <a:fld id="{4CCCB4F6-FA63-49B3-B0E6-B74C6DFD1300}" type="slidenum">
              <a:rPr lang="nb-NO" smtClean="0"/>
              <a:t>‹#›</a:t>
            </a:fld>
            <a:endParaRPr lang="nb-NO"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2191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BC77C-4201-4639-B736-74327DC94F30}" type="datetimeFigureOut">
              <a:rPr lang="nb-NO" smtClean="0"/>
              <a:t>01.12.2020</a:t>
            </a:fld>
            <a:endParaRPr lang="nb-NO" dirty="0"/>
          </a:p>
        </p:txBody>
      </p:sp>
      <p:sp>
        <p:nvSpPr>
          <p:cNvPr id="3" name="Footer Placeholder 2"/>
          <p:cNvSpPr>
            <a:spLocks noGrp="1"/>
          </p:cNvSpPr>
          <p:nvPr>
            <p:ph type="ftr" sz="quarter" idx="11"/>
          </p:nvPr>
        </p:nvSpPr>
        <p:spPr/>
        <p:txBody>
          <a:bodyPr/>
          <a:lstStyle/>
          <a:p>
            <a:endParaRPr lang="nb-NO" dirty="0"/>
          </a:p>
        </p:txBody>
      </p:sp>
      <p:sp>
        <p:nvSpPr>
          <p:cNvPr id="4" name="Slide Number Placeholder 3"/>
          <p:cNvSpPr>
            <a:spLocks noGrp="1"/>
          </p:cNvSpPr>
          <p:nvPr>
            <p:ph type="sldNum" sz="quarter" idx="12"/>
          </p:nvPr>
        </p:nvSpPr>
        <p:spPr/>
        <p:txBody>
          <a:bodyPr/>
          <a:lstStyle/>
          <a:p>
            <a:fld id="{4CCCB4F6-FA63-49B3-B0E6-B74C6DFD1300}" type="slidenum">
              <a:rPr lang="nb-NO" smtClean="0"/>
              <a:t>‹#›</a:t>
            </a:fld>
            <a:endParaRPr lang="nb-NO" dirty="0"/>
          </a:p>
        </p:txBody>
      </p:sp>
    </p:spTree>
    <p:extLst>
      <p:ext uri="{BB962C8B-B14F-4D97-AF65-F5344CB8AC3E}">
        <p14:creationId xmlns:p14="http://schemas.microsoft.com/office/powerpoint/2010/main" val="2172005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nb-NO" smtClean="0"/>
              <a:t>Klikk for å redigere tittelstil</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Date Placeholder 4"/>
          <p:cNvSpPr>
            <a:spLocks noGrp="1"/>
          </p:cNvSpPr>
          <p:nvPr>
            <p:ph type="dt" sz="half" idx="10"/>
          </p:nvPr>
        </p:nvSpPr>
        <p:spPr/>
        <p:txBody>
          <a:bodyPr/>
          <a:lstStyle/>
          <a:p>
            <a:fld id="{81EBC77C-4201-4639-B736-74327DC94F30}" type="datetimeFigureOut">
              <a:rPr lang="nb-NO" smtClean="0"/>
              <a:t>01.12.2020</a:t>
            </a:fld>
            <a:endParaRPr lang="nb-NO" dirty="0"/>
          </a:p>
        </p:txBody>
      </p:sp>
      <p:sp>
        <p:nvSpPr>
          <p:cNvPr id="6" name="Footer Placeholder 5"/>
          <p:cNvSpPr>
            <a:spLocks noGrp="1"/>
          </p:cNvSpPr>
          <p:nvPr>
            <p:ph type="ftr" sz="quarter" idx="11"/>
          </p:nvPr>
        </p:nvSpPr>
        <p:spPr/>
        <p:txBody>
          <a:bodyPr/>
          <a:lstStyle/>
          <a:p>
            <a:endParaRPr lang="nb-NO" dirty="0"/>
          </a:p>
        </p:txBody>
      </p:sp>
      <p:sp>
        <p:nvSpPr>
          <p:cNvPr id="7" name="Slide Number Placeholder 6"/>
          <p:cNvSpPr>
            <a:spLocks noGrp="1"/>
          </p:cNvSpPr>
          <p:nvPr>
            <p:ph type="sldNum" sz="quarter" idx="12"/>
          </p:nvPr>
        </p:nvSpPr>
        <p:spPr/>
        <p:txBody>
          <a:bodyPr/>
          <a:lstStyle/>
          <a:p>
            <a:fld id="{4CCCB4F6-FA63-49B3-B0E6-B74C6DFD1300}" type="slidenum">
              <a:rPr lang="nb-NO" smtClean="0"/>
              <a:t>‹#›</a:t>
            </a:fld>
            <a:endParaRPr lang="nb-NO"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4574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nb-NO" smtClean="0"/>
              <a:t>Klikk for å redigere tittelstil</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smtClean="0"/>
              <a:t>Klikk ikonet for å legge til et bilde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Date Placeholder 4"/>
          <p:cNvSpPr>
            <a:spLocks noGrp="1"/>
          </p:cNvSpPr>
          <p:nvPr>
            <p:ph type="dt" sz="half" idx="10"/>
          </p:nvPr>
        </p:nvSpPr>
        <p:spPr/>
        <p:txBody>
          <a:bodyPr/>
          <a:lstStyle/>
          <a:p>
            <a:fld id="{81EBC77C-4201-4639-B736-74327DC94F30}" type="datetimeFigureOut">
              <a:rPr lang="nb-NO" smtClean="0"/>
              <a:t>01.12.2020</a:t>
            </a:fld>
            <a:endParaRPr lang="nb-NO" dirty="0"/>
          </a:p>
        </p:txBody>
      </p:sp>
      <p:sp>
        <p:nvSpPr>
          <p:cNvPr id="6" name="Footer Placeholder 5"/>
          <p:cNvSpPr>
            <a:spLocks noGrp="1"/>
          </p:cNvSpPr>
          <p:nvPr>
            <p:ph type="ftr" sz="quarter" idx="11"/>
          </p:nvPr>
        </p:nvSpPr>
        <p:spPr/>
        <p:txBody>
          <a:bodyPr/>
          <a:lstStyle/>
          <a:p>
            <a:endParaRPr lang="nb-NO" dirty="0"/>
          </a:p>
        </p:txBody>
      </p:sp>
      <p:sp>
        <p:nvSpPr>
          <p:cNvPr id="7" name="Slide Number Placeholder 6"/>
          <p:cNvSpPr>
            <a:spLocks noGrp="1"/>
          </p:cNvSpPr>
          <p:nvPr>
            <p:ph type="sldNum" sz="quarter" idx="12"/>
          </p:nvPr>
        </p:nvSpPr>
        <p:spPr/>
        <p:txBody>
          <a:bodyPr/>
          <a:lstStyle/>
          <a:p>
            <a:fld id="{4CCCB4F6-FA63-49B3-B0E6-B74C6DFD1300}" type="slidenum">
              <a:rPr lang="nb-NO" smtClean="0"/>
              <a:t>‹#›</a:t>
            </a:fld>
            <a:endParaRPr lang="nb-NO" dirty="0"/>
          </a:p>
        </p:txBody>
      </p:sp>
    </p:spTree>
    <p:extLst>
      <p:ext uri="{BB962C8B-B14F-4D97-AF65-F5344CB8AC3E}">
        <p14:creationId xmlns:p14="http://schemas.microsoft.com/office/powerpoint/2010/main" val="2380888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nb-NO" smtClean="0"/>
              <a:t>Klikk for å redigere tittelstil</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1EBC77C-4201-4639-B736-74327DC94F30}" type="datetimeFigureOut">
              <a:rPr lang="nb-NO" smtClean="0"/>
              <a:t>01.12.2020</a:t>
            </a:fld>
            <a:endParaRPr lang="nb-NO"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nb-NO"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CCCB4F6-FA63-49B3-B0E6-B74C6DFD1300}" type="slidenum">
              <a:rPr lang="nb-NO" smtClean="0"/>
              <a:t>‹#›</a:t>
            </a:fld>
            <a:endParaRPr lang="nb-NO" dirty="0"/>
          </a:p>
        </p:txBody>
      </p:sp>
    </p:spTree>
    <p:extLst>
      <p:ext uri="{BB962C8B-B14F-4D97-AF65-F5344CB8AC3E}">
        <p14:creationId xmlns:p14="http://schemas.microsoft.com/office/powerpoint/2010/main" val="191141458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rettighetssenteret@ffo.no"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lovdata.no/pro/#reference/avgjorelse/trr-1992-411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pPr algn="ctr"/>
            <a:r>
              <a:rPr lang="nb-NO" dirty="0" smtClean="0"/>
              <a:t>Barn </a:t>
            </a:r>
            <a:r>
              <a:rPr lang="nb-NO" smtClean="0"/>
              <a:t>med CP: </a:t>
            </a:r>
            <a:r>
              <a:rPr lang="nb-NO" dirty="0" smtClean="0"/>
              <a:t>0-6 år</a:t>
            </a:r>
            <a:endParaRPr lang="nb-NO" dirty="0"/>
          </a:p>
        </p:txBody>
      </p:sp>
      <p:sp>
        <p:nvSpPr>
          <p:cNvPr id="3" name="Undertittel 2"/>
          <p:cNvSpPr>
            <a:spLocks noGrp="1"/>
          </p:cNvSpPr>
          <p:nvPr>
            <p:ph type="subTitle" idx="1"/>
          </p:nvPr>
        </p:nvSpPr>
        <p:spPr/>
        <p:txBody>
          <a:bodyPr/>
          <a:lstStyle/>
          <a:p>
            <a:pPr algn="ctr"/>
            <a:r>
              <a:rPr lang="nb-NO" dirty="0" smtClean="0"/>
              <a:t>Atle Larsen</a:t>
            </a:r>
          </a:p>
          <a:p>
            <a:pPr algn="ctr"/>
            <a:r>
              <a:rPr lang="nb-NO" dirty="0" err="1" smtClean="0"/>
              <a:t>FFO`s</a:t>
            </a:r>
            <a:r>
              <a:rPr lang="nb-NO" dirty="0" smtClean="0"/>
              <a:t> Rettighetssenter</a:t>
            </a:r>
            <a:endParaRPr lang="nb-NO" dirty="0"/>
          </a:p>
        </p:txBody>
      </p:sp>
    </p:spTree>
    <p:extLst>
      <p:ext uri="{BB962C8B-B14F-4D97-AF65-F5344CB8AC3E}">
        <p14:creationId xmlns:p14="http://schemas.microsoft.com/office/powerpoint/2010/main" val="1679226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Rot="1" noChangeArrowheads="1"/>
          </p:cNvSpPr>
          <p:nvPr>
            <p:ph type="title"/>
          </p:nvPr>
        </p:nvSpPr>
        <p:spPr/>
        <p:txBody>
          <a:bodyPr/>
          <a:lstStyle/>
          <a:p>
            <a:pPr eaLnBrk="1" hangingPunct="1">
              <a:defRPr/>
            </a:pPr>
            <a:r>
              <a:rPr lang="nb-NO" dirty="0" smtClean="0"/>
              <a:t>HJELPESTØNAD</a:t>
            </a:r>
          </a:p>
        </p:txBody>
      </p:sp>
      <p:sp>
        <p:nvSpPr>
          <p:cNvPr id="300035" name="Rectangle 3"/>
          <p:cNvSpPr>
            <a:spLocks noGrp="1" noChangeArrowheads="1"/>
          </p:cNvSpPr>
          <p:nvPr>
            <p:ph idx="1"/>
          </p:nvPr>
        </p:nvSpPr>
        <p:spPr/>
        <p:txBody>
          <a:bodyPr>
            <a:normAutofit fontScale="92500" lnSpcReduction="20000"/>
          </a:bodyPr>
          <a:lstStyle/>
          <a:p>
            <a:pPr eaLnBrk="1" hangingPunct="1">
              <a:defRPr/>
            </a:pPr>
            <a:r>
              <a:rPr lang="nb-NO" dirty="0" smtClean="0"/>
              <a:t>Satsene pr mnd</a:t>
            </a:r>
          </a:p>
          <a:p>
            <a:pPr lvl="1" eaLnBrk="1" hangingPunct="1">
              <a:defRPr/>
            </a:pPr>
            <a:r>
              <a:rPr lang="nb-NO" dirty="0" smtClean="0"/>
              <a:t>Ordinær sats</a:t>
            </a:r>
          </a:p>
          <a:p>
            <a:pPr lvl="2" eaLnBrk="1" hangingPunct="1">
              <a:defRPr/>
            </a:pPr>
            <a:r>
              <a:rPr lang="nb-NO" dirty="0" smtClean="0"/>
              <a:t>1229</a:t>
            </a:r>
          </a:p>
          <a:p>
            <a:pPr lvl="1" eaLnBrk="1" hangingPunct="1">
              <a:defRPr/>
            </a:pPr>
            <a:r>
              <a:rPr lang="nb-NO" dirty="0" smtClean="0"/>
              <a:t>Forhøyet</a:t>
            </a:r>
          </a:p>
          <a:p>
            <a:pPr lvl="2" eaLnBrk="1" hangingPunct="1">
              <a:defRPr/>
            </a:pPr>
            <a:r>
              <a:rPr lang="nb-NO" dirty="0" smtClean="0"/>
              <a:t>2458</a:t>
            </a:r>
          </a:p>
          <a:p>
            <a:pPr lvl="2" eaLnBrk="1" hangingPunct="1">
              <a:defRPr/>
            </a:pPr>
            <a:r>
              <a:rPr lang="nb-NO" dirty="0" smtClean="0"/>
              <a:t>4916</a:t>
            </a:r>
          </a:p>
          <a:p>
            <a:pPr lvl="2" eaLnBrk="1" hangingPunct="1">
              <a:defRPr/>
            </a:pPr>
            <a:r>
              <a:rPr lang="nb-NO" dirty="0" smtClean="0"/>
              <a:t>7374</a:t>
            </a:r>
          </a:p>
          <a:p>
            <a:pPr lvl="2" eaLnBrk="1" hangingPunct="1">
              <a:defRPr/>
            </a:pPr>
            <a:endParaRPr lang="nb-NO" dirty="0" smtClean="0"/>
          </a:p>
          <a:p>
            <a:pPr lvl="1" eaLnBrk="1" hangingPunct="1">
              <a:defRPr/>
            </a:pPr>
            <a:r>
              <a:rPr lang="nb-NO" dirty="0" smtClean="0"/>
              <a:t>Forhøyet sats ytes kun frem til barnet fyller 18 år</a:t>
            </a:r>
          </a:p>
          <a:p>
            <a:pPr lvl="1" eaLnBrk="1" hangingPunct="1">
              <a:lnSpc>
                <a:spcPct val="90000"/>
              </a:lnSpc>
              <a:buFont typeface="Wingdings" pitchFamily="2" charset="2"/>
              <a:buNone/>
              <a:defRPr/>
            </a:pPr>
            <a:endParaRPr lang="nb-NO" dirty="0" smtClean="0"/>
          </a:p>
          <a:p>
            <a:pPr eaLnBrk="1" hangingPunct="1">
              <a:lnSpc>
                <a:spcPct val="90000"/>
              </a:lnSpc>
              <a:defRPr/>
            </a:pPr>
            <a:endParaRPr lang="nb-NO" dirty="0" smtClean="0"/>
          </a:p>
        </p:txBody>
      </p:sp>
    </p:spTree>
    <p:extLst>
      <p:ext uri="{BB962C8B-B14F-4D97-AF65-F5344CB8AC3E}">
        <p14:creationId xmlns:p14="http://schemas.microsoft.com/office/powerpoint/2010/main" val="18620903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normAutofit fontScale="90000"/>
          </a:bodyPr>
          <a:lstStyle/>
          <a:p>
            <a:pPr>
              <a:defRPr/>
            </a:pPr>
            <a:r>
              <a:rPr lang="nb-NO" dirty="0"/>
              <a:t>Kommunens ansvar overfor pårørende</a:t>
            </a:r>
          </a:p>
        </p:txBody>
      </p:sp>
      <p:sp>
        <p:nvSpPr>
          <p:cNvPr id="40962" name="Plassholder for innhold 1"/>
          <p:cNvSpPr>
            <a:spLocks noGrp="1"/>
          </p:cNvSpPr>
          <p:nvPr>
            <p:ph idx="1"/>
          </p:nvPr>
        </p:nvSpPr>
        <p:spPr/>
        <p:txBody>
          <a:bodyPr/>
          <a:lstStyle/>
          <a:p>
            <a:r>
              <a:rPr lang="nb-NO" altLang="nb-NO" dirty="0" smtClean="0"/>
              <a:t>Tilby </a:t>
            </a:r>
            <a:r>
              <a:rPr lang="nb-NO" altLang="nb-NO" dirty="0" smtClean="0"/>
              <a:t>nødvendig pårørendestøtte </a:t>
            </a:r>
          </a:p>
          <a:p>
            <a:pPr lvl="1"/>
            <a:r>
              <a:rPr lang="nb-NO" altLang="nb-NO" dirty="0" smtClean="0"/>
              <a:t>opplæring og veiledning</a:t>
            </a:r>
          </a:p>
          <a:p>
            <a:pPr lvl="1"/>
            <a:r>
              <a:rPr lang="nb-NO" altLang="nb-NO" dirty="0" smtClean="0"/>
              <a:t>Avlastningstiltak</a:t>
            </a:r>
          </a:p>
          <a:p>
            <a:pPr lvl="1"/>
            <a:r>
              <a:rPr lang="nb-NO" altLang="nb-NO" dirty="0" smtClean="0"/>
              <a:t>Omsorgsstønad (omsorgslønn)</a:t>
            </a:r>
          </a:p>
          <a:p>
            <a:pPr lvl="1"/>
            <a:endParaRPr lang="nb-NO" altLang="nb-NO" dirty="0" smtClean="0"/>
          </a:p>
        </p:txBody>
      </p:sp>
    </p:spTree>
    <p:extLst>
      <p:ext uri="{BB962C8B-B14F-4D97-AF65-F5344CB8AC3E}">
        <p14:creationId xmlns:p14="http://schemas.microsoft.com/office/powerpoint/2010/main" val="543394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ittel 2"/>
          <p:cNvSpPr>
            <a:spLocks noGrp="1"/>
          </p:cNvSpPr>
          <p:nvPr>
            <p:ph type="title"/>
          </p:nvPr>
        </p:nvSpPr>
        <p:spPr/>
        <p:txBody>
          <a:bodyPr/>
          <a:lstStyle/>
          <a:p>
            <a:r>
              <a:rPr lang="nb-NO" altLang="nb-NO" smtClean="0"/>
              <a:t>Avlastning</a:t>
            </a:r>
          </a:p>
        </p:txBody>
      </p:sp>
      <p:sp>
        <p:nvSpPr>
          <p:cNvPr id="41986" name="Plassholder for innhold 1"/>
          <p:cNvSpPr>
            <a:spLocks noGrp="1"/>
          </p:cNvSpPr>
          <p:nvPr>
            <p:ph idx="1"/>
          </p:nvPr>
        </p:nvSpPr>
        <p:spPr/>
        <p:txBody>
          <a:bodyPr/>
          <a:lstStyle/>
          <a:p>
            <a:r>
              <a:rPr lang="nb-NO" altLang="nb-NO" smtClean="0"/>
              <a:t>Kommunen plikter å ha tilbud om avlastning</a:t>
            </a:r>
          </a:p>
          <a:p>
            <a:r>
              <a:rPr lang="nb-NO" altLang="nb-NO" smtClean="0"/>
              <a:t>Til de med særlig tyngende omsorgsbyrde</a:t>
            </a:r>
          </a:p>
          <a:p>
            <a:pPr lvl="1"/>
            <a:r>
              <a:rPr lang="nb-NO" altLang="nb-NO" smtClean="0"/>
              <a:t>Hindre overbelastning hos omsorgsyter</a:t>
            </a:r>
          </a:p>
          <a:p>
            <a:pPr lvl="1"/>
            <a:r>
              <a:rPr lang="nb-NO" altLang="nb-NO" smtClean="0"/>
              <a:t>Gi omsorgsyter nødvendig fritid og ferie</a:t>
            </a:r>
          </a:p>
          <a:p>
            <a:pPr lvl="1"/>
            <a:r>
              <a:rPr lang="nb-NO" altLang="nb-NO" smtClean="0"/>
              <a:t>Gi omsorgsyter mulighet til å delta i vanlige samfunnsaktiviteter </a:t>
            </a:r>
          </a:p>
          <a:p>
            <a:pPr lvl="1"/>
            <a:r>
              <a:rPr lang="nb-NO" altLang="nb-NO" smtClean="0"/>
              <a:t>Avlastningstiltak er gratis og kan gis både som avlastning i eget hjem og som opphold i institusjon eller en familie</a:t>
            </a:r>
          </a:p>
          <a:p>
            <a:endParaRPr lang="nb-NO" altLang="nb-NO" smtClean="0"/>
          </a:p>
        </p:txBody>
      </p:sp>
    </p:spTree>
    <p:extLst>
      <p:ext uri="{BB962C8B-B14F-4D97-AF65-F5344CB8AC3E}">
        <p14:creationId xmlns:p14="http://schemas.microsoft.com/office/powerpoint/2010/main" val="2153273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tel 2"/>
          <p:cNvSpPr>
            <a:spLocks noGrp="1"/>
          </p:cNvSpPr>
          <p:nvPr>
            <p:ph type="title"/>
          </p:nvPr>
        </p:nvSpPr>
        <p:spPr/>
        <p:txBody>
          <a:bodyPr/>
          <a:lstStyle/>
          <a:p>
            <a:r>
              <a:rPr lang="nb-NO" altLang="nb-NO" smtClean="0"/>
              <a:t>Avlastning</a:t>
            </a:r>
          </a:p>
        </p:txBody>
      </p:sp>
      <p:sp>
        <p:nvSpPr>
          <p:cNvPr id="43010" name="Plassholder for innhold 1"/>
          <p:cNvSpPr>
            <a:spLocks noGrp="1"/>
          </p:cNvSpPr>
          <p:nvPr>
            <p:ph idx="1"/>
          </p:nvPr>
        </p:nvSpPr>
        <p:spPr/>
        <p:txBody>
          <a:bodyPr/>
          <a:lstStyle/>
          <a:p>
            <a:r>
              <a:rPr lang="nb-NO" altLang="nb-NO" smtClean="0"/>
              <a:t>Spesielt om arbeidstid for private avlastere</a:t>
            </a:r>
          </a:p>
          <a:p>
            <a:pPr lvl="1"/>
            <a:r>
              <a:rPr lang="nb-NO" altLang="nb-NO" smtClean="0"/>
              <a:t>Dvs. når avlastning skjer utenfor institusjon og avlaster anses som arbeidstaker etter arbeidsmiljøloven</a:t>
            </a:r>
          </a:p>
          <a:p>
            <a:pPr lvl="1"/>
            <a:r>
              <a:rPr lang="nb-NO" altLang="nb-NO" smtClean="0"/>
              <a:t>Etter skriftlig avtale, inntil 60 timer over 7 dager</a:t>
            </a:r>
          </a:p>
          <a:p>
            <a:pPr lvl="1"/>
            <a:r>
              <a:rPr lang="nb-NO" altLang="nb-NO" smtClean="0"/>
              <a:t>Kan gjennomsnittsberegnes over en periode på seks uker, men ikke overstige 88 timer noen av ukene</a:t>
            </a:r>
          </a:p>
          <a:p>
            <a:pPr lvl="1"/>
            <a:r>
              <a:rPr lang="nb-NO" altLang="nb-NO" smtClean="0"/>
              <a:t>Kan avtales å arbeide inntil 56 timer sammenhengende</a:t>
            </a:r>
          </a:p>
        </p:txBody>
      </p:sp>
    </p:spTree>
    <p:extLst>
      <p:ext uri="{BB962C8B-B14F-4D97-AF65-F5344CB8AC3E}">
        <p14:creationId xmlns:p14="http://schemas.microsoft.com/office/powerpoint/2010/main" val="495504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Individuell plan (IP)</a:t>
            </a:r>
            <a:endParaRPr lang="nb-NO" dirty="0"/>
          </a:p>
        </p:txBody>
      </p:sp>
      <p:sp>
        <p:nvSpPr>
          <p:cNvPr id="3" name="Plassholder for innhold 2"/>
          <p:cNvSpPr>
            <a:spLocks noGrp="1"/>
          </p:cNvSpPr>
          <p:nvPr>
            <p:ph idx="1"/>
          </p:nvPr>
        </p:nvSpPr>
        <p:spPr/>
        <p:txBody>
          <a:bodyPr/>
          <a:lstStyle/>
          <a:p>
            <a:r>
              <a:rPr lang="nb-NO" dirty="0" smtClean="0"/>
              <a:t>Rettighet etter pasient- og brukerrettighetsloven</a:t>
            </a:r>
          </a:p>
          <a:p>
            <a:r>
              <a:rPr lang="nb-NO" dirty="0" smtClean="0"/>
              <a:t>En ordning kommunen plikter å tilby etter helse- og omsorgstjenesteloven</a:t>
            </a:r>
          </a:p>
          <a:p>
            <a:pPr lvl="1"/>
            <a:r>
              <a:rPr lang="nb-NO" dirty="0" smtClean="0"/>
              <a:t>Krav: Har behov for langvarige og koordinerte helse- og omsorgstjenester</a:t>
            </a:r>
          </a:p>
          <a:p>
            <a:pPr lvl="1"/>
            <a:r>
              <a:rPr lang="nb-NO" dirty="0" smtClean="0"/>
              <a:t>Skal utpekes en koordinator</a:t>
            </a:r>
          </a:p>
          <a:p>
            <a:pPr lvl="2"/>
            <a:r>
              <a:rPr lang="nb-NO" dirty="0" smtClean="0"/>
              <a:t>Normalt en som er ansatt i kommunen</a:t>
            </a:r>
            <a:endParaRPr lang="nb-NO" dirty="0"/>
          </a:p>
        </p:txBody>
      </p:sp>
    </p:spTree>
    <p:extLst>
      <p:ext uri="{BB962C8B-B14F-4D97-AF65-F5344CB8AC3E}">
        <p14:creationId xmlns:p14="http://schemas.microsoft.com/office/powerpoint/2010/main" val="3087994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Ansvarsgruppe</a:t>
            </a:r>
            <a:endParaRPr lang="nb-NO" dirty="0"/>
          </a:p>
        </p:txBody>
      </p:sp>
      <p:sp>
        <p:nvSpPr>
          <p:cNvPr id="3" name="Plassholder for innhold 2"/>
          <p:cNvSpPr>
            <a:spLocks noGrp="1"/>
          </p:cNvSpPr>
          <p:nvPr>
            <p:ph idx="1"/>
          </p:nvPr>
        </p:nvSpPr>
        <p:spPr/>
        <p:txBody>
          <a:bodyPr/>
          <a:lstStyle/>
          <a:p>
            <a:r>
              <a:rPr lang="nb-NO" dirty="0" smtClean="0"/>
              <a:t>Ikke en ordning som er lovpålagt </a:t>
            </a:r>
          </a:p>
          <a:p>
            <a:r>
              <a:rPr lang="nb-NO" dirty="0" smtClean="0"/>
              <a:t>Vil ofte være et av flere tiltak i Individuell plan (IP)</a:t>
            </a:r>
          </a:p>
          <a:p>
            <a:r>
              <a:rPr lang="nb-NO" dirty="0" smtClean="0"/>
              <a:t>Skal </a:t>
            </a:r>
            <a:r>
              <a:rPr lang="nb-NO" dirty="0"/>
              <a:t>sikre et tverrfaglig samarbeid, informasjonsflyt og koordinerte tjenester, der deltakerne er fastere forpliktet enn om de ulike tjenesteyterne kun kontaktes ved behov</a:t>
            </a:r>
          </a:p>
        </p:txBody>
      </p:sp>
    </p:spTree>
    <p:extLst>
      <p:ext uri="{BB962C8B-B14F-4D97-AF65-F5344CB8AC3E}">
        <p14:creationId xmlns:p14="http://schemas.microsoft.com/office/powerpoint/2010/main" val="1253345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a:xfrm>
            <a:off x="457200" y="274638"/>
            <a:ext cx="8229600" cy="1785937"/>
          </a:xfrm>
        </p:spPr>
        <p:txBody>
          <a:bodyPr/>
          <a:lstStyle/>
          <a:p>
            <a:pPr eaLnBrk="1" hangingPunct="1"/>
            <a:r>
              <a:rPr lang="nb-NO" altLang="nb-NO" smtClean="0"/>
              <a:t>Omsorgsstønad</a:t>
            </a:r>
          </a:p>
        </p:txBody>
      </p:sp>
      <p:sp>
        <p:nvSpPr>
          <p:cNvPr id="44035" name="Rectangle 3"/>
          <p:cNvSpPr>
            <a:spLocks noGrp="1" noChangeArrowheads="1"/>
          </p:cNvSpPr>
          <p:nvPr>
            <p:ph type="body" sz="half" idx="1"/>
          </p:nvPr>
        </p:nvSpPr>
        <p:spPr>
          <a:xfrm>
            <a:off x="457200" y="2133600"/>
            <a:ext cx="4033838" cy="3992563"/>
          </a:xfrm>
        </p:spPr>
        <p:txBody>
          <a:bodyPr>
            <a:normAutofit fontScale="92500" lnSpcReduction="10000"/>
          </a:bodyPr>
          <a:lstStyle/>
          <a:p>
            <a:pPr eaLnBrk="1" hangingPunct="1">
              <a:lnSpc>
                <a:spcPct val="80000"/>
              </a:lnSpc>
            </a:pPr>
            <a:r>
              <a:rPr lang="nb-NO" altLang="nb-NO" smtClean="0"/>
              <a:t>TYPE OMSORGSARBEIDE</a:t>
            </a:r>
          </a:p>
          <a:p>
            <a:pPr eaLnBrk="1" hangingPunct="1">
              <a:lnSpc>
                <a:spcPct val="80000"/>
              </a:lnSpc>
            </a:pPr>
            <a:r>
              <a:rPr lang="nb-NO" altLang="nb-NO" smtClean="0"/>
              <a:t>MOMENTER I VURDERINGEN</a:t>
            </a:r>
          </a:p>
          <a:p>
            <a:pPr lvl="1" eaLnBrk="1" hangingPunct="1">
              <a:lnSpc>
                <a:spcPct val="80000"/>
              </a:lnSpc>
            </a:pPr>
            <a:r>
              <a:rPr lang="nb-NO" altLang="nb-NO" sz="2000" smtClean="0"/>
              <a:t>SÆRLIG TYNGENDE</a:t>
            </a:r>
          </a:p>
          <a:p>
            <a:pPr lvl="1" eaLnBrk="1" hangingPunct="1">
              <a:lnSpc>
                <a:spcPct val="80000"/>
              </a:lnSpc>
            </a:pPr>
            <a:r>
              <a:rPr lang="nb-NO" altLang="nb-NO" sz="2000" smtClean="0"/>
              <a:t>ANTALL TIMER</a:t>
            </a:r>
          </a:p>
          <a:p>
            <a:pPr lvl="1" eaLnBrk="1" hangingPunct="1">
              <a:lnSpc>
                <a:spcPct val="80000"/>
              </a:lnSpc>
            </a:pPr>
            <a:r>
              <a:rPr lang="nb-NO" altLang="nb-NO" sz="2000" smtClean="0"/>
              <a:t>OMSORGSPLIKT</a:t>
            </a:r>
          </a:p>
          <a:p>
            <a:pPr lvl="1" eaLnBrk="1" hangingPunct="1">
              <a:lnSpc>
                <a:spcPct val="80000"/>
              </a:lnSpc>
            </a:pPr>
            <a:r>
              <a:rPr lang="nb-NO" altLang="nb-NO" sz="2000" smtClean="0"/>
              <a:t>VARIGHET</a:t>
            </a:r>
          </a:p>
          <a:p>
            <a:pPr eaLnBrk="1" hangingPunct="1">
              <a:lnSpc>
                <a:spcPct val="80000"/>
              </a:lnSpc>
            </a:pPr>
            <a:endParaRPr lang="nb-NO" altLang="nb-NO" smtClean="0"/>
          </a:p>
          <a:p>
            <a:pPr eaLnBrk="1" hangingPunct="1">
              <a:lnSpc>
                <a:spcPct val="80000"/>
              </a:lnSpc>
            </a:pPr>
            <a:r>
              <a:rPr lang="nb-NO" altLang="nb-NO" smtClean="0"/>
              <a:t>HVORDAN SØKE</a:t>
            </a:r>
          </a:p>
          <a:p>
            <a:pPr eaLnBrk="1" hangingPunct="1">
              <a:lnSpc>
                <a:spcPct val="80000"/>
              </a:lnSpc>
            </a:pPr>
            <a:endParaRPr lang="nb-NO" altLang="nb-NO" smtClean="0"/>
          </a:p>
          <a:p>
            <a:pPr eaLnBrk="1" hangingPunct="1">
              <a:lnSpc>
                <a:spcPct val="80000"/>
              </a:lnSpc>
            </a:pPr>
            <a:r>
              <a:rPr lang="nb-NO" altLang="nb-NO" smtClean="0"/>
              <a:t>KRAV TIL MOTTAGEREN</a:t>
            </a:r>
          </a:p>
          <a:p>
            <a:pPr eaLnBrk="1" hangingPunct="1">
              <a:lnSpc>
                <a:spcPct val="80000"/>
              </a:lnSpc>
            </a:pPr>
            <a:endParaRPr lang="nb-NO" altLang="nb-NO" smtClean="0"/>
          </a:p>
        </p:txBody>
      </p:sp>
      <p:graphicFrame>
        <p:nvGraphicFramePr>
          <p:cNvPr id="44036" name="Object 4"/>
          <p:cNvGraphicFramePr>
            <a:graphicFrameLocks noGrp="1" noChangeAspect="1"/>
          </p:cNvGraphicFramePr>
          <p:nvPr>
            <p:ph type="clipArt" sz="half" idx="2"/>
          </p:nvPr>
        </p:nvGraphicFramePr>
        <p:xfrm>
          <a:off x="5741988" y="2803525"/>
          <a:ext cx="1851025" cy="2119313"/>
        </p:xfrm>
        <a:graphic>
          <a:graphicData uri="http://schemas.openxmlformats.org/presentationml/2006/ole">
            <mc:AlternateContent xmlns:mc="http://schemas.openxmlformats.org/markup-compatibility/2006">
              <mc:Choice xmlns:v="urn:schemas-microsoft-com:vml" Requires="v">
                <p:oleObj spid="_x0000_s2070" name="Utklipp" r:id="rId3" imgW="1851434" imgH="2120020" progId="MS_ClipArt_Gallery.2">
                  <p:embed/>
                </p:oleObj>
              </mc:Choice>
              <mc:Fallback>
                <p:oleObj name="Utklipp" r:id="rId3" imgW="1851434" imgH="2120020" progId="MS_ClipArt_Gallery.2">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1988" y="2803525"/>
                        <a:ext cx="1851025" cy="2119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7359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Rot="1" noChangeArrowheads="1"/>
          </p:cNvSpPr>
          <p:nvPr>
            <p:ph type="title"/>
          </p:nvPr>
        </p:nvSpPr>
        <p:spPr/>
        <p:txBody>
          <a:bodyPr/>
          <a:lstStyle/>
          <a:p>
            <a:pPr eaLnBrk="1" hangingPunct="1">
              <a:defRPr/>
            </a:pPr>
            <a:r>
              <a:rPr lang="nb-NO" dirty="0" smtClean="0"/>
              <a:t>Omsorgspenger</a:t>
            </a:r>
          </a:p>
        </p:txBody>
      </p:sp>
      <p:sp>
        <p:nvSpPr>
          <p:cNvPr id="302083" name="Rectangle 3"/>
          <p:cNvSpPr>
            <a:spLocks noGrp="1" noChangeArrowheads="1"/>
          </p:cNvSpPr>
          <p:nvPr>
            <p:ph idx="1"/>
          </p:nvPr>
        </p:nvSpPr>
        <p:spPr/>
        <p:txBody>
          <a:bodyPr>
            <a:normAutofit fontScale="70000" lnSpcReduction="20000"/>
          </a:bodyPr>
          <a:lstStyle/>
          <a:p>
            <a:pPr eaLnBrk="1" hangingPunct="1">
              <a:lnSpc>
                <a:spcPct val="90000"/>
              </a:lnSpc>
              <a:defRPr/>
            </a:pPr>
            <a:r>
              <a:rPr lang="nb-NO" sz="2800" dirty="0" smtClean="0"/>
              <a:t>Omsorgslønn (sykt barn ordningen)</a:t>
            </a:r>
          </a:p>
          <a:p>
            <a:pPr eaLnBrk="1" hangingPunct="1">
              <a:lnSpc>
                <a:spcPct val="90000"/>
              </a:lnSpc>
              <a:defRPr/>
            </a:pPr>
            <a:r>
              <a:rPr lang="nb-NO" sz="2800" dirty="0" smtClean="0"/>
              <a:t>Kan gis når:</a:t>
            </a:r>
          </a:p>
          <a:p>
            <a:pPr lvl="1" eaLnBrk="1" hangingPunct="1">
              <a:lnSpc>
                <a:spcPct val="90000"/>
              </a:lnSpc>
              <a:defRPr/>
            </a:pPr>
            <a:r>
              <a:rPr lang="nb-NO" sz="2400" dirty="0" smtClean="0"/>
              <a:t>Når barnet er syk</a:t>
            </a:r>
          </a:p>
          <a:p>
            <a:pPr lvl="1" eaLnBrk="1" hangingPunct="1">
              <a:lnSpc>
                <a:spcPct val="90000"/>
              </a:lnSpc>
              <a:defRPr/>
            </a:pPr>
            <a:r>
              <a:rPr lang="nb-NO" sz="2400" dirty="0" smtClean="0"/>
              <a:t>Når barnepasser er syk</a:t>
            </a:r>
          </a:p>
          <a:p>
            <a:pPr lvl="1" eaLnBrk="1" hangingPunct="1">
              <a:lnSpc>
                <a:spcPct val="90000"/>
              </a:lnSpc>
              <a:defRPr/>
            </a:pPr>
            <a:r>
              <a:rPr lang="nb-NO" sz="2400" dirty="0" smtClean="0"/>
              <a:t>Når barnepasser følger annet barn til lege</a:t>
            </a:r>
          </a:p>
          <a:p>
            <a:pPr lvl="1" eaLnBrk="1" hangingPunct="1">
              <a:lnSpc>
                <a:spcPct val="90000"/>
              </a:lnSpc>
              <a:defRPr/>
            </a:pPr>
            <a:r>
              <a:rPr lang="nb-NO" sz="2400" dirty="0" smtClean="0"/>
              <a:t>Når barnet selv skal til lege uten å være syk den aktuelle dagen</a:t>
            </a:r>
          </a:p>
          <a:p>
            <a:pPr eaLnBrk="1" hangingPunct="1">
              <a:lnSpc>
                <a:spcPct val="90000"/>
              </a:lnSpc>
              <a:defRPr/>
            </a:pPr>
            <a:r>
              <a:rPr lang="nb-NO" sz="2800" dirty="0" smtClean="0"/>
              <a:t>Aldersgrense:</a:t>
            </a:r>
          </a:p>
          <a:p>
            <a:pPr lvl="1" eaLnBrk="1" hangingPunct="1">
              <a:lnSpc>
                <a:spcPct val="90000"/>
              </a:lnSpc>
              <a:defRPr/>
            </a:pPr>
            <a:r>
              <a:rPr lang="nb-NO" sz="2400" dirty="0" smtClean="0"/>
              <a:t>Til og med det kalenderåret barnet fyller 12 år</a:t>
            </a:r>
          </a:p>
          <a:p>
            <a:pPr lvl="1" eaLnBrk="1" hangingPunct="1">
              <a:lnSpc>
                <a:spcPct val="90000"/>
              </a:lnSpc>
              <a:defRPr/>
            </a:pPr>
            <a:r>
              <a:rPr lang="nb-NO" sz="2400" dirty="0" smtClean="0"/>
              <a:t>Funksjonshemmet /kronisk sykdom da 18 år</a:t>
            </a:r>
          </a:p>
          <a:p>
            <a:pPr lvl="2">
              <a:lnSpc>
                <a:spcPct val="90000"/>
              </a:lnSpc>
              <a:defRPr/>
            </a:pPr>
            <a:r>
              <a:rPr lang="nb-NO" dirty="0" smtClean="0"/>
              <a:t>(og ekstra stor risiko for fravær pga barnet)</a:t>
            </a:r>
          </a:p>
          <a:p>
            <a:pPr eaLnBrk="1" hangingPunct="1">
              <a:lnSpc>
                <a:spcPct val="90000"/>
              </a:lnSpc>
              <a:defRPr/>
            </a:pPr>
            <a:endParaRPr lang="nb-NO" sz="2800" dirty="0" smtClean="0"/>
          </a:p>
        </p:txBody>
      </p:sp>
    </p:spTree>
    <p:extLst>
      <p:ext uri="{BB962C8B-B14F-4D97-AF65-F5344CB8AC3E}">
        <p14:creationId xmlns:p14="http://schemas.microsoft.com/office/powerpoint/2010/main" val="39172867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Rot="1" noChangeArrowheads="1"/>
          </p:cNvSpPr>
          <p:nvPr>
            <p:ph type="title"/>
          </p:nvPr>
        </p:nvSpPr>
        <p:spPr/>
        <p:txBody>
          <a:bodyPr/>
          <a:lstStyle/>
          <a:p>
            <a:pPr eaLnBrk="1" hangingPunct="1">
              <a:defRPr/>
            </a:pPr>
            <a:r>
              <a:rPr lang="nb-NO" dirty="0" smtClean="0"/>
              <a:t>Omsorgspenger</a:t>
            </a:r>
          </a:p>
        </p:txBody>
      </p:sp>
      <p:sp>
        <p:nvSpPr>
          <p:cNvPr id="303107" name="Rectangle 3"/>
          <p:cNvSpPr>
            <a:spLocks noGrp="1" noChangeArrowheads="1"/>
          </p:cNvSpPr>
          <p:nvPr>
            <p:ph idx="1"/>
          </p:nvPr>
        </p:nvSpPr>
        <p:spPr/>
        <p:txBody>
          <a:bodyPr>
            <a:normAutofit fontScale="70000" lnSpcReduction="20000"/>
          </a:bodyPr>
          <a:lstStyle/>
          <a:p>
            <a:pPr eaLnBrk="1" hangingPunct="1">
              <a:lnSpc>
                <a:spcPct val="80000"/>
              </a:lnSpc>
              <a:defRPr/>
            </a:pPr>
            <a:r>
              <a:rPr lang="nb-NO" sz="2800" dirty="0" smtClean="0"/>
              <a:t>Antall dager</a:t>
            </a:r>
          </a:p>
          <a:p>
            <a:pPr lvl="1" eaLnBrk="1" hangingPunct="1">
              <a:lnSpc>
                <a:spcPct val="80000"/>
              </a:lnSpc>
              <a:defRPr/>
            </a:pPr>
            <a:r>
              <a:rPr lang="nb-NO" sz="2400" dirty="0" smtClean="0"/>
              <a:t>1-2. barn: 10 dager til hver av foreldrene</a:t>
            </a:r>
          </a:p>
          <a:p>
            <a:pPr lvl="1" eaLnBrk="1" hangingPunct="1">
              <a:lnSpc>
                <a:spcPct val="80000"/>
              </a:lnSpc>
              <a:defRPr/>
            </a:pPr>
            <a:r>
              <a:rPr lang="nb-NO" sz="2400" dirty="0" smtClean="0"/>
              <a:t>3 eller flere barn: 15 dager</a:t>
            </a:r>
          </a:p>
          <a:p>
            <a:pPr lvl="1" eaLnBrk="1" hangingPunct="1">
              <a:lnSpc>
                <a:spcPct val="80000"/>
              </a:lnSpc>
              <a:defRPr/>
            </a:pPr>
            <a:r>
              <a:rPr lang="nb-NO" sz="2400" dirty="0" smtClean="0"/>
              <a:t>Alene med omsorgen: 20 eller 30</a:t>
            </a:r>
          </a:p>
          <a:p>
            <a:pPr lvl="1" eaLnBrk="1" hangingPunct="1">
              <a:lnSpc>
                <a:spcPct val="80000"/>
              </a:lnSpc>
              <a:defRPr/>
            </a:pPr>
            <a:r>
              <a:rPr lang="nb-NO" sz="2400" dirty="0" smtClean="0"/>
              <a:t>Deler omsorgen: Som når de bor sammen</a:t>
            </a:r>
          </a:p>
          <a:p>
            <a:pPr lvl="1" eaLnBrk="1" hangingPunct="1">
              <a:lnSpc>
                <a:spcPct val="80000"/>
              </a:lnSpc>
              <a:defRPr/>
            </a:pPr>
            <a:r>
              <a:rPr lang="nb-NO" sz="2400" dirty="0" smtClean="0"/>
              <a:t>Ny ektefelle/samboer: Som om alene, men kan overføre inntil 10 dager til ektefellen/samboeren</a:t>
            </a:r>
          </a:p>
          <a:p>
            <a:pPr lvl="1" eaLnBrk="1" hangingPunct="1">
              <a:lnSpc>
                <a:spcPct val="80000"/>
              </a:lnSpc>
              <a:defRPr/>
            </a:pPr>
            <a:endParaRPr lang="nb-NO" sz="2400" dirty="0" smtClean="0"/>
          </a:p>
          <a:p>
            <a:pPr lvl="1" eaLnBrk="1" hangingPunct="1">
              <a:lnSpc>
                <a:spcPct val="80000"/>
              </a:lnSpc>
              <a:defRPr/>
            </a:pPr>
            <a:r>
              <a:rPr lang="nb-NO" sz="2400" dirty="0" smtClean="0"/>
              <a:t>Barnet er funksjonshemmet/kronisk syk med stor risiko for at foreldrene må være borte fra arbeid:</a:t>
            </a:r>
          </a:p>
          <a:p>
            <a:pPr lvl="1" eaLnBrk="1" hangingPunct="1">
              <a:lnSpc>
                <a:spcPct val="80000"/>
              </a:lnSpc>
              <a:defRPr/>
            </a:pPr>
            <a:r>
              <a:rPr lang="nb-NO" sz="2400" dirty="0" smtClean="0"/>
              <a:t>10 ekstra dager for hvert barn som oppfyller kriteriene</a:t>
            </a:r>
          </a:p>
          <a:p>
            <a:pPr eaLnBrk="1" hangingPunct="1">
              <a:lnSpc>
                <a:spcPct val="80000"/>
              </a:lnSpc>
              <a:defRPr/>
            </a:pPr>
            <a:r>
              <a:rPr lang="nb-NO" sz="2800" dirty="0" smtClean="0"/>
              <a:t>Alene med omsorgen da dobbles antall dager</a:t>
            </a:r>
          </a:p>
        </p:txBody>
      </p:sp>
    </p:spTree>
    <p:extLst>
      <p:ext uri="{BB962C8B-B14F-4D97-AF65-F5344CB8AC3E}">
        <p14:creationId xmlns:p14="http://schemas.microsoft.com/office/powerpoint/2010/main" val="1760002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rrowheads="1"/>
          </p:cNvSpPr>
          <p:nvPr>
            <p:ph type="title"/>
          </p:nvPr>
        </p:nvSpPr>
        <p:spPr/>
        <p:txBody>
          <a:bodyPr/>
          <a:lstStyle/>
          <a:p>
            <a:pPr eaLnBrk="1" hangingPunct="1">
              <a:defRPr/>
            </a:pPr>
            <a:r>
              <a:rPr lang="nb-NO" dirty="0" smtClean="0"/>
              <a:t>OMSORGSPENGER</a:t>
            </a:r>
          </a:p>
        </p:txBody>
      </p:sp>
      <p:sp>
        <p:nvSpPr>
          <p:cNvPr id="304131" name="Rectangle 3"/>
          <p:cNvSpPr>
            <a:spLocks noGrp="1" noChangeArrowheads="1"/>
          </p:cNvSpPr>
          <p:nvPr>
            <p:ph idx="1"/>
          </p:nvPr>
        </p:nvSpPr>
        <p:spPr/>
        <p:txBody>
          <a:bodyPr/>
          <a:lstStyle/>
          <a:p>
            <a:pPr eaLnBrk="1" hangingPunct="1">
              <a:defRPr/>
            </a:pPr>
            <a:r>
              <a:rPr lang="nb-NO" dirty="0" smtClean="0"/>
              <a:t>Beregning</a:t>
            </a:r>
          </a:p>
          <a:p>
            <a:pPr lvl="1" eaLnBrk="1" hangingPunct="1">
              <a:defRPr/>
            </a:pPr>
            <a:r>
              <a:rPr lang="nb-NO" dirty="0" smtClean="0"/>
              <a:t>Som for sykepenger</a:t>
            </a:r>
          </a:p>
          <a:p>
            <a:pPr lvl="2" eaLnBrk="1" hangingPunct="1">
              <a:defRPr/>
            </a:pPr>
            <a:r>
              <a:rPr lang="nb-NO" dirty="0" smtClean="0"/>
              <a:t>Dvs. 100 % av inntil 6 G </a:t>
            </a:r>
            <a:r>
              <a:rPr lang="nb-NO" dirty="0" smtClean="0"/>
              <a:t>(608 106)</a:t>
            </a:r>
            <a:endParaRPr lang="nb-NO" dirty="0" smtClean="0"/>
          </a:p>
          <a:p>
            <a:pPr lvl="2" eaLnBrk="1" hangingPunct="1">
              <a:defRPr/>
            </a:pPr>
            <a:r>
              <a:rPr lang="nb-NO" dirty="0" smtClean="0"/>
              <a:t>Arbeidsgiver betaler de første 10 dagene</a:t>
            </a:r>
          </a:p>
          <a:p>
            <a:pPr eaLnBrk="1" hangingPunct="1">
              <a:defRPr/>
            </a:pPr>
            <a:endParaRPr lang="nb-NO" dirty="0" smtClean="0"/>
          </a:p>
        </p:txBody>
      </p:sp>
    </p:spTree>
    <p:extLst>
      <p:ext uri="{BB962C8B-B14F-4D97-AF65-F5344CB8AC3E}">
        <p14:creationId xmlns:p14="http://schemas.microsoft.com/office/powerpoint/2010/main" val="161909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p:cNvSpPr>
          <p:nvPr>
            <p:ph type="title"/>
          </p:nvPr>
        </p:nvSpPr>
        <p:spPr>
          <a:xfrm>
            <a:off x="1944688" y="623888"/>
            <a:ext cx="6589712" cy="1281112"/>
          </a:xfrm>
        </p:spPr>
        <p:txBody>
          <a:bodyPr/>
          <a:lstStyle/>
          <a:p>
            <a:pPr eaLnBrk="1" hangingPunct="1"/>
            <a:r>
              <a:rPr lang="nb-NO" altLang="nb-NO" b="1" smtClean="0"/>
              <a:t>RETTIGHETSSENTERET</a:t>
            </a:r>
          </a:p>
        </p:txBody>
      </p:sp>
      <p:sp>
        <p:nvSpPr>
          <p:cNvPr id="19459" name="Rectangle 7"/>
          <p:cNvSpPr>
            <a:spLocks noGrp="1"/>
          </p:cNvSpPr>
          <p:nvPr>
            <p:ph idx="1"/>
          </p:nvPr>
        </p:nvSpPr>
        <p:spPr>
          <a:xfrm>
            <a:off x="301625" y="1676400"/>
            <a:ext cx="8540750" cy="4776788"/>
          </a:xfrm>
        </p:spPr>
        <p:txBody>
          <a:bodyPr/>
          <a:lstStyle/>
          <a:p>
            <a:pPr eaLnBrk="1" hangingPunct="1"/>
            <a:endParaRPr lang="nb-NO" altLang="nb-NO" dirty="0" smtClean="0"/>
          </a:p>
          <a:p>
            <a:pPr marL="0" indent="0" eaLnBrk="1" hangingPunct="1">
              <a:buNone/>
            </a:pPr>
            <a:endParaRPr lang="nb-NO" altLang="nb-NO" dirty="0" smtClean="0"/>
          </a:p>
          <a:p>
            <a:pPr marL="0" indent="0" eaLnBrk="1" hangingPunct="1">
              <a:buNone/>
            </a:pPr>
            <a:r>
              <a:rPr lang="nb-NO" altLang="nb-NO" dirty="0" smtClean="0"/>
              <a:t>     Åpent</a:t>
            </a:r>
            <a:r>
              <a:rPr lang="nb-NO" altLang="nb-NO" dirty="0" smtClean="0"/>
              <a:t>: 10 – 14, Mandag – Torsdag</a:t>
            </a:r>
          </a:p>
          <a:p>
            <a:pPr lvl="1"/>
            <a:r>
              <a:rPr lang="nb-NO" altLang="nb-NO" dirty="0" smtClean="0"/>
              <a:t>    Tlf</a:t>
            </a:r>
            <a:r>
              <a:rPr lang="nb-NO" altLang="nb-NO" dirty="0" smtClean="0"/>
              <a:t>. </a:t>
            </a:r>
            <a:r>
              <a:rPr lang="nb-NO" altLang="nb-NO" b="1" dirty="0" smtClean="0"/>
              <a:t>23 90 51 66</a:t>
            </a:r>
          </a:p>
          <a:p>
            <a:pPr lvl="1"/>
            <a:r>
              <a:rPr lang="nb-NO" altLang="nb-NO" b="1" dirty="0" smtClean="0"/>
              <a:t>     E-mail</a:t>
            </a:r>
            <a:r>
              <a:rPr lang="nb-NO" altLang="nb-NO" b="1" dirty="0" smtClean="0"/>
              <a:t>: </a:t>
            </a:r>
            <a:r>
              <a:rPr lang="nb-NO" altLang="nb-NO" b="1" dirty="0" smtClean="0">
                <a:hlinkClick r:id="rId2"/>
              </a:rPr>
              <a:t>rettighetssenteret@ffo.no</a:t>
            </a:r>
            <a:endParaRPr lang="nb-NO" altLang="nb-NO" b="1" dirty="0" smtClean="0"/>
          </a:p>
          <a:p>
            <a:pPr eaLnBrk="1" hangingPunct="1"/>
            <a:endParaRPr lang="nb-NO" altLang="nb-NO" dirty="0" smtClean="0"/>
          </a:p>
        </p:txBody>
      </p:sp>
    </p:spTree>
    <p:extLst>
      <p:ext uri="{BB962C8B-B14F-4D97-AF65-F5344CB8AC3E}">
        <p14:creationId xmlns:p14="http://schemas.microsoft.com/office/powerpoint/2010/main" val="341314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tel 2"/>
          <p:cNvSpPr>
            <a:spLocks noGrp="1"/>
          </p:cNvSpPr>
          <p:nvPr>
            <p:ph type="title"/>
          </p:nvPr>
        </p:nvSpPr>
        <p:spPr/>
        <p:txBody>
          <a:bodyPr/>
          <a:lstStyle/>
          <a:p>
            <a:r>
              <a:rPr lang="nb-NO" altLang="nb-NO" smtClean="0"/>
              <a:t>PLEIEPENGER</a:t>
            </a:r>
          </a:p>
        </p:txBody>
      </p:sp>
      <p:sp>
        <p:nvSpPr>
          <p:cNvPr id="34818" name="Plassholder for innhold 1"/>
          <p:cNvSpPr>
            <a:spLocks noGrp="1"/>
          </p:cNvSpPr>
          <p:nvPr>
            <p:ph idx="1"/>
          </p:nvPr>
        </p:nvSpPr>
        <p:spPr>
          <a:xfrm>
            <a:off x="871538" y="2133600"/>
            <a:ext cx="7408862" cy="3992563"/>
          </a:xfrm>
        </p:spPr>
        <p:txBody>
          <a:bodyPr>
            <a:normAutofit lnSpcReduction="10000"/>
          </a:bodyPr>
          <a:lstStyle/>
          <a:p>
            <a:endParaRPr lang="nb-NO" altLang="nb-NO" dirty="0" smtClean="0"/>
          </a:p>
          <a:p>
            <a:r>
              <a:rPr lang="nb-NO" altLang="nb-NO" dirty="0" smtClean="0"/>
              <a:t>Et </a:t>
            </a:r>
            <a:r>
              <a:rPr lang="nb-NO" altLang="nb-NO" dirty="0"/>
              <a:t>medlem som har omsorg for barn under 18 år har rett til pleiepenger når barnet på grunn av sykdom, skade eller lyte har dokumentert behov for kontinuerlig tilsyn og pleie og medlemmet derfor må være borte fra arbeidet </a:t>
            </a:r>
          </a:p>
          <a:p>
            <a:pPr lvl="1"/>
            <a:r>
              <a:rPr lang="nb-NO" altLang="nb-NO" dirty="0"/>
              <a:t>NB!! Må være i arbeid</a:t>
            </a:r>
          </a:p>
          <a:p>
            <a:r>
              <a:rPr lang="nb-NO" altLang="nb-NO" dirty="0"/>
              <a:t>Ingen tidsbegrensning</a:t>
            </a:r>
          </a:p>
          <a:p>
            <a:r>
              <a:rPr lang="nb-NO" altLang="nb-NO" dirty="0"/>
              <a:t>Dekker 100 % av inntekt opp til 6 G </a:t>
            </a:r>
            <a:r>
              <a:rPr lang="nb-NO" altLang="nb-NO" dirty="0" smtClean="0"/>
              <a:t>(608 106)</a:t>
            </a:r>
            <a:endParaRPr lang="nb-NO" altLang="nb-NO" dirty="0"/>
          </a:p>
          <a:p>
            <a:r>
              <a:rPr lang="nb-NO" altLang="nb-NO" dirty="0"/>
              <a:t>Rett til permisjon så lenge det er innvilget pleiepenger</a:t>
            </a:r>
          </a:p>
        </p:txBody>
      </p:sp>
    </p:spTree>
    <p:extLst>
      <p:ext uri="{BB962C8B-B14F-4D97-AF65-F5344CB8AC3E}">
        <p14:creationId xmlns:p14="http://schemas.microsoft.com/office/powerpoint/2010/main" val="2427032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tel 2"/>
          <p:cNvSpPr>
            <a:spLocks noGrp="1"/>
          </p:cNvSpPr>
          <p:nvPr>
            <p:ph type="title"/>
          </p:nvPr>
        </p:nvSpPr>
        <p:spPr/>
        <p:txBody>
          <a:bodyPr/>
          <a:lstStyle/>
          <a:p>
            <a:r>
              <a:rPr lang="nb-NO" altLang="nb-NO" smtClean="0"/>
              <a:t>Pleiepenger</a:t>
            </a:r>
          </a:p>
        </p:txBody>
      </p:sp>
      <p:sp>
        <p:nvSpPr>
          <p:cNvPr id="35842" name="Plassholder for innhold 1"/>
          <p:cNvSpPr>
            <a:spLocks noGrp="1"/>
          </p:cNvSpPr>
          <p:nvPr>
            <p:ph idx="1"/>
          </p:nvPr>
        </p:nvSpPr>
        <p:spPr/>
        <p:txBody>
          <a:bodyPr>
            <a:normAutofit fontScale="92500" lnSpcReduction="10000"/>
          </a:bodyPr>
          <a:lstStyle/>
          <a:p>
            <a:r>
              <a:rPr lang="nb-NO" altLang="nb-NO" dirty="0"/>
              <a:t>Ikke krav om ustabil fase</a:t>
            </a:r>
          </a:p>
          <a:p>
            <a:r>
              <a:rPr lang="nb-NO" altLang="nb-NO" dirty="0"/>
              <a:t>Kan gradere ned til 20 </a:t>
            </a:r>
            <a:r>
              <a:rPr lang="nb-NO" altLang="nb-NO" dirty="0" smtClean="0"/>
              <a:t>%</a:t>
            </a:r>
          </a:p>
          <a:p>
            <a:pPr lvl="1"/>
            <a:r>
              <a:rPr lang="nb-NO" altLang="nb-NO" dirty="0" smtClean="0"/>
              <a:t>Aktuelt når det er etablert tilsyns/avlastningsordninger</a:t>
            </a:r>
            <a:endParaRPr lang="nb-NO" altLang="nb-NO" dirty="0"/>
          </a:p>
          <a:p>
            <a:r>
              <a:rPr lang="nb-NO" altLang="nb-NO" dirty="0"/>
              <a:t>Gjelder fra første dag</a:t>
            </a:r>
          </a:p>
          <a:p>
            <a:r>
              <a:rPr lang="nb-NO" altLang="nb-NO" dirty="0"/>
              <a:t>Også mindre alvorlig sykdom vil gi rett til pleiepenger om kontinuerlig behov for pleie/tilsyn</a:t>
            </a:r>
          </a:p>
          <a:p>
            <a:r>
              <a:rPr lang="nb-NO" altLang="nb-NO" dirty="0"/>
              <a:t>Generell 18 årsgrense</a:t>
            </a:r>
          </a:p>
          <a:p>
            <a:r>
              <a:rPr lang="nb-NO" altLang="nb-NO" dirty="0"/>
              <a:t>Begge foreldre kan ta ut samtidig</a:t>
            </a:r>
          </a:p>
        </p:txBody>
      </p:sp>
    </p:spTree>
    <p:extLst>
      <p:ext uri="{BB962C8B-B14F-4D97-AF65-F5344CB8AC3E}">
        <p14:creationId xmlns:p14="http://schemas.microsoft.com/office/powerpoint/2010/main" val="2381225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ittel 2"/>
          <p:cNvSpPr>
            <a:spLocks noGrp="1"/>
          </p:cNvSpPr>
          <p:nvPr>
            <p:ph type="title"/>
          </p:nvPr>
        </p:nvSpPr>
        <p:spPr/>
        <p:txBody>
          <a:bodyPr/>
          <a:lstStyle/>
          <a:p>
            <a:r>
              <a:rPr lang="nb-NO" altLang="nb-NO" smtClean="0"/>
              <a:t>Pleiepenger</a:t>
            </a:r>
          </a:p>
        </p:txBody>
      </p:sp>
      <p:sp>
        <p:nvSpPr>
          <p:cNvPr id="36866" name="Plassholder for innhold 1"/>
          <p:cNvSpPr>
            <a:spLocks noGrp="1"/>
          </p:cNvSpPr>
          <p:nvPr>
            <p:ph idx="1"/>
          </p:nvPr>
        </p:nvSpPr>
        <p:spPr/>
        <p:txBody>
          <a:bodyPr>
            <a:normAutofit fontScale="92500"/>
          </a:bodyPr>
          <a:lstStyle/>
          <a:p>
            <a:r>
              <a:rPr lang="nb-NO" altLang="nb-NO" smtClean="0"/>
              <a:t>Gis ikke pleiepenger ved mer sporadisk behov for tilsyn</a:t>
            </a:r>
          </a:p>
          <a:p>
            <a:pPr lvl="1"/>
            <a:r>
              <a:rPr lang="nb-NO" altLang="nb-NO" smtClean="0"/>
              <a:t>Eks. kun behov for hjelp til å stå opp om morgen eller legge seg om kvelden gir ikke rett til pleiepenger</a:t>
            </a:r>
          </a:p>
          <a:p>
            <a:r>
              <a:rPr lang="nb-NO" altLang="nb-NO" smtClean="0"/>
              <a:t>Når det søkes første gang må kravet om pleiepenger dokumenteres av lege ved en helseinstitusjon i spesialisthelsetjenesten</a:t>
            </a:r>
          </a:p>
          <a:p>
            <a:pPr lvl="1"/>
            <a:r>
              <a:rPr lang="nb-NO" altLang="nb-NO" smtClean="0"/>
              <a:t>Må søkes om ny periode hver 8 uke. Da nok med erklæring fra lege i spesialisthelsetjenesten</a:t>
            </a:r>
          </a:p>
          <a:p>
            <a:pPr lvl="2"/>
            <a:r>
              <a:rPr lang="nb-NO" altLang="nb-NO" smtClean="0"/>
              <a:t>F eks avtalespesialist </a:t>
            </a:r>
          </a:p>
        </p:txBody>
      </p:sp>
    </p:spTree>
    <p:extLst>
      <p:ext uri="{BB962C8B-B14F-4D97-AF65-F5344CB8AC3E}">
        <p14:creationId xmlns:p14="http://schemas.microsoft.com/office/powerpoint/2010/main" val="658162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Rot="1" noChangeArrowheads="1"/>
          </p:cNvSpPr>
          <p:nvPr>
            <p:ph type="title"/>
          </p:nvPr>
        </p:nvSpPr>
        <p:spPr/>
        <p:txBody>
          <a:bodyPr/>
          <a:lstStyle/>
          <a:p>
            <a:pPr eaLnBrk="1" hangingPunct="1">
              <a:defRPr/>
            </a:pPr>
            <a:r>
              <a:rPr lang="nb-NO" dirty="0" smtClean="0"/>
              <a:t>OPPLÆRINGSPENGER</a:t>
            </a:r>
          </a:p>
        </p:txBody>
      </p:sp>
      <p:sp>
        <p:nvSpPr>
          <p:cNvPr id="309251" name="Rectangle 3"/>
          <p:cNvSpPr>
            <a:spLocks noGrp="1" noChangeArrowheads="1"/>
          </p:cNvSpPr>
          <p:nvPr>
            <p:ph idx="1"/>
          </p:nvPr>
        </p:nvSpPr>
        <p:spPr/>
        <p:txBody>
          <a:bodyPr>
            <a:normAutofit fontScale="85000" lnSpcReduction="20000"/>
          </a:bodyPr>
          <a:lstStyle/>
          <a:p>
            <a:pPr eaLnBrk="1" hangingPunct="1">
              <a:defRPr/>
            </a:pPr>
            <a:r>
              <a:rPr lang="nb-NO" sz="2800" dirty="0" smtClean="0"/>
              <a:t>Aktuelt når man må være borte fra arbeid i forbindelse med opplæring på helseinst. eller delta på foreldrekurs ved et off. spesialpedagogisk kompetansesenter</a:t>
            </a:r>
          </a:p>
          <a:p>
            <a:pPr lvl="1" eaLnBrk="1" hangingPunct="1">
              <a:defRPr/>
            </a:pPr>
            <a:r>
              <a:rPr lang="nb-NO" sz="2400" dirty="0" smtClean="0"/>
              <a:t>Opplæringen må være nødvendig for å kunne ta seg av barnet eller behandle barnet</a:t>
            </a:r>
          </a:p>
          <a:p>
            <a:pPr lvl="2" eaLnBrk="1" hangingPunct="1">
              <a:defRPr/>
            </a:pPr>
            <a:r>
              <a:rPr lang="nb-NO" sz="2000" dirty="0" smtClean="0"/>
              <a:t>Det må være helseinst. eller kompetansesenteret som har det faglige og økonomiske ansvaret for opplæringen, men kan godt skje i samarbeid med interesseforening</a:t>
            </a:r>
          </a:p>
          <a:p>
            <a:pPr lvl="2" eaLnBrk="1" hangingPunct="1">
              <a:defRPr/>
            </a:pPr>
            <a:r>
              <a:rPr lang="nb-NO" sz="2000" dirty="0" smtClean="0"/>
              <a:t>Ikke noe øvre tak på antall dager</a:t>
            </a:r>
          </a:p>
          <a:p>
            <a:pPr lvl="2" eaLnBrk="1" hangingPunct="1">
              <a:defRPr/>
            </a:pPr>
            <a:r>
              <a:rPr lang="nb-NO" sz="2000" dirty="0" smtClean="0"/>
              <a:t>Reiseutgifter skal dekkes etter vanlige regler</a:t>
            </a:r>
          </a:p>
          <a:p>
            <a:pPr lvl="1" eaLnBrk="1" hangingPunct="1">
              <a:defRPr/>
            </a:pPr>
            <a:endParaRPr lang="nb-NO" sz="2400" dirty="0" smtClean="0"/>
          </a:p>
          <a:p>
            <a:pPr eaLnBrk="1" hangingPunct="1">
              <a:defRPr/>
            </a:pPr>
            <a:endParaRPr lang="nb-NO" sz="2800" dirty="0" smtClean="0"/>
          </a:p>
        </p:txBody>
      </p:sp>
    </p:spTree>
    <p:extLst>
      <p:ext uri="{BB962C8B-B14F-4D97-AF65-F5344CB8AC3E}">
        <p14:creationId xmlns:p14="http://schemas.microsoft.com/office/powerpoint/2010/main" val="16564932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smtClean="0"/>
              <a:t>Grunnstønad</a:t>
            </a:r>
            <a:endParaRPr lang="nb-NO" dirty="0"/>
          </a:p>
        </p:txBody>
      </p:sp>
      <p:sp>
        <p:nvSpPr>
          <p:cNvPr id="2" name="Plassholder for innhold 1"/>
          <p:cNvSpPr>
            <a:spLocks noGrp="1"/>
          </p:cNvSpPr>
          <p:nvPr>
            <p:ph idx="1"/>
          </p:nvPr>
        </p:nvSpPr>
        <p:spPr/>
        <p:txBody>
          <a:bodyPr/>
          <a:lstStyle/>
          <a:p>
            <a:r>
              <a:rPr lang="nb-NO" dirty="0" smtClean="0"/>
              <a:t>Stønad til dekning av ekstrautgifter til transport pga funksjonshemming</a:t>
            </a:r>
          </a:p>
          <a:p>
            <a:pPr lvl="1"/>
            <a:r>
              <a:rPr lang="nb-NO" dirty="0" smtClean="0"/>
              <a:t>Når ikke kan bruke offentlige transportmidler</a:t>
            </a:r>
          </a:p>
          <a:p>
            <a:pPr lvl="1"/>
            <a:r>
              <a:rPr lang="nb-NO" dirty="0" smtClean="0"/>
              <a:t>Må isteden bruke egen bil eller drosje</a:t>
            </a:r>
          </a:p>
          <a:p>
            <a:pPr lvl="1"/>
            <a:r>
              <a:rPr lang="nb-NO" dirty="0" smtClean="0"/>
              <a:t>Får godskrevet transportutgifter som ikke dekkes etter andre regler</a:t>
            </a:r>
            <a:endParaRPr lang="nb-NO" dirty="0"/>
          </a:p>
        </p:txBody>
      </p:sp>
    </p:spTree>
    <p:extLst>
      <p:ext uri="{BB962C8B-B14F-4D97-AF65-F5344CB8AC3E}">
        <p14:creationId xmlns:p14="http://schemas.microsoft.com/office/powerpoint/2010/main" val="8084101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rrowheads="1"/>
          </p:cNvSpPr>
          <p:nvPr>
            <p:ph type="title"/>
          </p:nvPr>
        </p:nvSpPr>
        <p:spPr/>
        <p:txBody>
          <a:bodyPr/>
          <a:lstStyle/>
          <a:p>
            <a:pPr eaLnBrk="1" hangingPunct="1">
              <a:defRPr/>
            </a:pPr>
            <a:r>
              <a:rPr lang="nb-NO" dirty="0" smtClean="0"/>
              <a:t>GRUNNSTØNAD</a:t>
            </a:r>
          </a:p>
        </p:txBody>
      </p:sp>
      <p:sp>
        <p:nvSpPr>
          <p:cNvPr id="317443" name="Rectangle 3"/>
          <p:cNvSpPr>
            <a:spLocks noGrp="1" noChangeArrowheads="1"/>
          </p:cNvSpPr>
          <p:nvPr>
            <p:ph idx="1"/>
          </p:nvPr>
        </p:nvSpPr>
        <p:spPr/>
        <p:txBody>
          <a:bodyPr>
            <a:normAutofit lnSpcReduction="10000"/>
          </a:bodyPr>
          <a:lstStyle/>
          <a:p>
            <a:pPr>
              <a:defRPr/>
            </a:pPr>
            <a:r>
              <a:rPr lang="nb-NO" dirty="0"/>
              <a:t>Grunnstønad i forbindelse med </a:t>
            </a:r>
            <a:r>
              <a:rPr lang="nb-NO" dirty="0" smtClean="0"/>
              <a:t>klesslitasje</a:t>
            </a:r>
            <a:endParaRPr lang="nb-NO" dirty="0"/>
          </a:p>
          <a:p>
            <a:pPr lvl="1">
              <a:defRPr/>
            </a:pPr>
            <a:r>
              <a:rPr lang="nb-NO" dirty="0"/>
              <a:t>Når sykdommen medfører økte utgifter </a:t>
            </a:r>
            <a:r>
              <a:rPr lang="nb-NO" dirty="0" smtClean="0"/>
              <a:t>pga slitasje på klær, sko, sengetøy</a:t>
            </a:r>
            <a:endParaRPr lang="nb-NO" dirty="0"/>
          </a:p>
          <a:p>
            <a:pPr lvl="2">
              <a:defRPr/>
            </a:pPr>
            <a:r>
              <a:rPr lang="nb-NO" dirty="0"/>
              <a:t>Må sannsynliggjøres</a:t>
            </a:r>
          </a:p>
          <a:p>
            <a:pPr lvl="3">
              <a:defRPr/>
            </a:pPr>
            <a:r>
              <a:rPr lang="nb-NO" dirty="0"/>
              <a:t>Legeerklæring, kvitteringer eller annen dokumentasjon på de konkrete </a:t>
            </a:r>
            <a:r>
              <a:rPr lang="nb-NO" dirty="0" smtClean="0"/>
              <a:t>kostutgiftene</a:t>
            </a:r>
          </a:p>
          <a:p>
            <a:pPr lvl="1">
              <a:defRPr/>
            </a:pPr>
            <a:r>
              <a:rPr lang="nb-NO" dirty="0" smtClean="0"/>
              <a:t>Utgifter for ulike grunnlag kan legges sammen</a:t>
            </a:r>
            <a:endParaRPr lang="nb-NO" dirty="0"/>
          </a:p>
          <a:p>
            <a:pPr lvl="2">
              <a:defRPr/>
            </a:pPr>
            <a:r>
              <a:rPr lang="nb-NO" dirty="0"/>
              <a:t>Satser</a:t>
            </a:r>
          </a:p>
          <a:p>
            <a:pPr lvl="3">
              <a:defRPr/>
            </a:pPr>
            <a:r>
              <a:rPr lang="nb-NO" dirty="0" smtClean="0"/>
              <a:t>686, 1047, 1372, 2021, 2739, 3421</a:t>
            </a:r>
            <a:endParaRPr lang="nb-NO" dirty="0"/>
          </a:p>
          <a:p>
            <a:pPr lvl="3" eaLnBrk="1" hangingPunct="1">
              <a:defRPr/>
            </a:pPr>
            <a:endParaRPr lang="nb-NO" dirty="0" smtClean="0"/>
          </a:p>
        </p:txBody>
      </p:sp>
    </p:spTree>
    <p:extLst>
      <p:ext uri="{BB962C8B-B14F-4D97-AF65-F5344CB8AC3E}">
        <p14:creationId xmlns:p14="http://schemas.microsoft.com/office/powerpoint/2010/main" val="14491754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	Stønad til kjøp av bil	</a:t>
            </a:r>
            <a:endParaRPr lang="nb-NO" dirty="0"/>
          </a:p>
        </p:txBody>
      </p:sp>
      <p:sp>
        <p:nvSpPr>
          <p:cNvPr id="3" name="Plassholder for innhold 2"/>
          <p:cNvSpPr>
            <a:spLocks noGrp="1"/>
          </p:cNvSpPr>
          <p:nvPr>
            <p:ph idx="1"/>
          </p:nvPr>
        </p:nvSpPr>
        <p:spPr/>
        <p:txBody>
          <a:bodyPr>
            <a:normAutofit/>
          </a:bodyPr>
          <a:lstStyle/>
          <a:p>
            <a:r>
              <a:rPr lang="nb-NO" dirty="0" smtClean="0"/>
              <a:t>Personbil eller kassebil</a:t>
            </a:r>
          </a:p>
          <a:p>
            <a:pPr lvl="1"/>
            <a:r>
              <a:rPr lang="nb-NO" dirty="0" smtClean="0"/>
              <a:t>Gruppe 1 eller gruppe 2</a:t>
            </a:r>
          </a:p>
          <a:p>
            <a:pPr lvl="1"/>
            <a:r>
              <a:rPr lang="nb-NO" dirty="0" smtClean="0"/>
              <a:t>Gruppe 2 (kassebil)</a:t>
            </a:r>
            <a:endParaRPr lang="nb-NO" dirty="0" smtClean="0"/>
          </a:p>
          <a:p>
            <a:pPr lvl="2"/>
            <a:r>
              <a:rPr lang="nb-NO" dirty="0" smtClean="0"/>
              <a:t>Fra 0 til 150 000 i egenbetaling</a:t>
            </a:r>
          </a:p>
          <a:p>
            <a:pPr lvl="3"/>
            <a:r>
              <a:rPr lang="nb-NO" dirty="0" smtClean="0"/>
              <a:t>0 om inntekten ikke overstiger 3 G </a:t>
            </a:r>
            <a:r>
              <a:rPr lang="nb-NO" dirty="0" smtClean="0"/>
              <a:t>(304 053)</a:t>
            </a:r>
            <a:endParaRPr lang="nb-NO" dirty="0" smtClean="0"/>
          </a:p>
          <a:p>
            <a:pPr lvl="3"/>
            <a:r>
              <a:rPr lang="nb-NO" dirty="0" smtClean="0"/>
              <a:t>Legger til grunn den høyeste inntekten hos foreldrene</a:t>
            </a:r>
          </a:p>
          <a:p>
            <a:pPr lvl="3"/>
            <a:r>
              <a:rPr lang="nb-NO" dirty="0" smtClean="0"/>
              <a:t>Ikke kun arbeid/utdanning</a:t>
            </a:r>
          </a:p>
          <a:p>
            <a:pPr lvl="1"/>
            <a:endParaRPr lang="nb-NO" dirty="0"/>
          </a:p>
        </p:txBody>
      </p:sp>
    </p:spTree>
    <p:extLst>
      <p:ext uri="{BB962C8B-B14F-4D97-AF65-F5344CB8AC3E}">
        <p14:creationId xmlns:p14="http://schemas.microsoft.com/office/powerpoint/2010/main" val="31394476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r>
              <a:rPr lang="nb-NO" altLang="nb-NO" sz="4000" dirty="0"/>
              <a:t>Brukerstyrt personlig assistent (BPA)</a:t>
            </a:r>
          </a:p>
        </p:txBody>
      </p:sp>
      <p:sp>
        <p:nvSpPr>
          <p:cNvPr id="27651" name="Rectangle 3"/>
          <p:cNvSpPr>
            <a:spLocks noGrp="1" noChangeArrowheads="1"/>
          </p:cNvSpPr>
          <p:nvPr>
            <p:ph idx="1"/>
          </p:nvPr>
        </p:nvSpPr>
        <p:spPr/>
        <p:txBody>
          <a:bodyPr>
            <a:normAutofit fontScale="70000" lnSpcReduction="20000"/>
          </a:bodyPr>
          <a:lstStyle/>
          <a:p>
            <a:pPr>
              <a:lnSpc>
                <a:spcPct val="90000"/>
              </a:lnSpc>
            </a:pPr>
            <a:r>
              <a:rPr lang="nb-NO" altLang="nb-NO" sz="2400" dirty="0"/>
              <a:t>Ingen aldergrense</a:t>
            </a:r>
          </a:p>
          <a:p>
            <a:pPr lvl="2">
              <a:lnSpc>
                <a:spcPct val="90000"/>
              </a:lnSpc>
            </a:pPr>
            <a:r>
              <a:rPr lang="nb-NO" altLang="nb-NO" sz="1800" dirty="0"/>
              <a:t>Barn, da er normalt foreldre arbeidsledere</a:t>
            </a:r>
          </a:p>
          <a:p>
            <a:pPr>
              <a:lnSpc>
                <a:spcPct val="90000"/>
              </a:lnSpc>
            </a:pPr>
            <a:r>
              <a:rPr lang="nb-NO" altLang="nb-NO" sz="2400" dirty="0"/>
              <a:t>TIMETALL</a:t>
            </a:r>
          </a:p>
          <a:p>
            <a:pPr lvl="2">
              <a:lnSpc>
                <a:spcPct val="90000"/>
              </a:lnSpc>
            </a:pPr>
            <a:r>
              <a:rPr lang="nb-NO" altLang="nb-NO" sz="1800" dirty="0"/>
              <a:t>Vurderes skjønnsmessig</a:t>
            </a:r>
          </a:p>
          <a:p>
            <a:pPr>
              <a:lnSpc>
                <a:spcPct val="90000"/>
              </a:lnSpc>
            </a:pPr>
            <a:r>
              <a:rPr lang="nb-NO" altLang="nb-NO" sz="2400" dirty="0"/>
              <a:t>SAMMENHENGEN MED ANDRE TJENESTER</a:t>
            </a:r>
          </a:p>
          <a:p>
            <a:pPr lvl="2">
              <a:lnSpc>
                <a:spcPct val="90000"/>
              </a:lnSpc>
            </a:pPr>
            <a:r>
              <a:rPr lang="nb-NO" altLang="nb-NO" sz="1800" dirty="0"/>
              <a:t>Eks. om har støttekontakt/hjemmebaserte tjenester</a:t>
            </a:r>
          </a:p>
          <a:p>
            <a:pPr>
              <a:lnSpc>
                <a:spcPct val="90000"/>
              </a:lnSpc>
            </a:pPr>
            <a:r>
              <a:rPr lang="nb-NO" altLang="nb-NO" sz="2400" dirty="0"/>
              <a:t>Egenandel</a:t>
            </a:r>
          </a:p>
          <a:p>
            <a:pPr lvl="2">
              <a:lnSpc>
                <a:spcPct val="90000"/>
              </a:lnSpc>
            </a:pPr>
            <a:r>
              <a:rPr lang="nb-NO" altLang="nb-NO" sz="1800" dirty="0"/>
              <a:t>Ja, men ikke for timer som ev. brukes til personlig stell ol.</a:t>
            </a:r>
          </a:p>
          <a:p>
            <a:pPr lvl="1">
              <a:lnSpc>
                <a:spcPct val="90000"/>
              </a:lnSpc>
            </a:pPr>
            <a:r>
              <a:rPr lang="nb-NO" altLang="nb-NO" sz="2000" dirty="0"/>
              <a:t>To rundskriv</a:t>
            </a:r>
          </a:p>
          <a:p>
            <a:pPr lvl="2">
              <a:lnSpc>
                <a:spcPct val="90000"/>
              </a:lnSpc>
            </a:pPr>
            <a:r>
              <a:rPr lang="nb-NO" altLang="nb-NO" sz="1800" dirty="0"/>
              <a:t>I-15/2005 (Særlig om barn)</a:t>
            </a:r>
          </a:p>
          <a:p>
            <a:pPr lvl="2">
              <a:lnSpc>
                <a:spcPct val="90000"/>
              </a:lnSpc>
            </a:pPr>
            <a:r>
              <a:rPr lang="nb-NO" altLang="nb-NO" sz="1800" dirty="0"/>
              <a:t>I-20/2000 (hovedrundskrivet)</a:t>
            </a:r>
          </a:p>
          <a:p>
            <a:pPr lvl="3">
              <a:lnSpc>
                <a:spcPct val="90000"/>
              </a:lnSpc>
            </a:pPr>
            <a:r>
              <a:rPr lang="nb-NO" altLang="nb-NO" sz="1600" dirty="0"/>
              <a:t>Helse- og omsorgsdepartementet (odin.no)</a:t>
            </a:r>
          </a:p>
          <a:p>
            <a:pPr>
              <a:lnSpc>
                <a:spcPct val="90000"/>
              </a:lnSpc>
            </a:pPr>
            <a:endParaRPr lang="nb-NO" altLang="nb-NO" sz="2400" dirty="0"/>
          </a:p>
        </p:txBody>
      </p:sp>
    </p:spTree>
    <p:extLst>
      <p:ext uri="{BB962C8B-B14F-4D97-AF65-F5344CB8AC3E}">
        <p14:creationId xmlns:p14="http://schemas.microsoft.com/office/powerpoint/2010/main" val="3201881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ctr"/>
            <a:r>
              <a:rPr lang="nb-NO" dirty="0" smtClean="0"/>
              <a:t>BPA – </a:t>
            </a:r>
            <a:r>
              <a:rPr lang="nb-NO" dirty="0" smtClean="0"/>
              <a:t>stort behov</a:t>
            </a:r>
            <a:endParaRPr lang="nb-NO" dirty="0"/>
          </a:p>
        </p:txBody>
      </p:sp>
      <p:sp>
        <p:nvSpPr>
          <p:cNvPr id="3" name="Plassholder for innhold 2"/>
          <p:cNvSpPr>
            <a:spLocks noGrp="1"/>
          </p:cNvSpPr>
          <p:nvPr>
            <p:ph idx="1"/>
          </p:nvPr>
        </p:nvSpPr>
        <p:spPr/>
        <p:txBody>
          <a:bodyPr>
            <a:normAutofit fontScale="77500" lnSpcReduction="20000"/>
          </a:bodyPr>
          <a:lstStyle/>
          <a:p>
            <a:r>
              <a:rPr lang="nb-NO" dirty="0" smtClean="0"/>
              <a:t>Har langvarige og stort behov for personlig assistanse</a:t>
            </a:r>
          </a:p>
          <a:p>
            <a:r>
              <a:rPr lang="nb-NO" dirty="0" smtClean="0"/>
              <a:t>Da rett til å få slike tjenester organisert som BPA</a:t>
            </a:r>
          </a:p>
          <a:p>
            <a:r>
              <a:rPr lang="nb-NO" dirty="0" smtClean="0"/>
              <a:t>Omfatter avlastningstiltak for foreldre med hjemmeboende barn under 18 år</a:t>
            </a:r>
          </a:p>
          <a:p>
            <a:pPr lvl="1"/>
            <a:r>
              <a:rPr lang="nb-NO" dirty="0" smtClean="0"/>
              <a:t>Rettigheten omfatter ikke tjenester som krever flere enn en tjenesteyter til stede eller nattetjenester, med mindre brukeren har kontinuerlig behov for slike tjenester</a:t>
            </a:r>
          </a:p>
          <a:p>
            <a:pPr lvl="1"/>
            <a:r>
              <a:rPr lang="nb-NO" dirty="0" smtClean="0"/>
              <a:t>Tjenestebehov på minst 32 timer i uka, da rett til BPA</a:t>
            </a:r>
          </a:p>
          <a:p>
            <a:pPr lvl="1"/>
            <a:r>
              <a:rPr lang="nb-NO" dirty="0" smtClean="0"/>
              <a:t>Tjenestebehov på minst 25 timer i uka, ikke rett om kommunen kan dokumentere at dette vil medføre vesentlig økt kostnad for kommunen</a:t>
            </a:r>
          </a:p>
          <a:p>
            <a:pPr lvl="2"/>
            <a:r>
              <a:rPr lang="nb-NO" dirty="0" smtClean="0"/>
              <a:t>NB! Dagens regler videreføres for de som har et lavere behov enn 25 timer i uka.</a:t>
            </a:r>
            <a:endParaRPr lang="nb-NO" dirty="0"/>
          </a:p>
        </p:txBody>
      </p:sp>
    </p:spTree>
    <p:extLst>
      <p:ext uri="{BB962C8B-B14F-4D97-AF65-F5344CB8AC3E}">
        <p14:creationId xmlns:p14="http://schemas.microsoft.com/office/powerpoint/2010/main" val="16542627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Tilpasning av bolig</a:t>
            </a:r>
            <a:endParaRPr lang="nb-NO" dirty="0"/>
          </a:p>
        </p:txBody>
      </p:sp>
      <p:sp>
        <p:nvSpPr>
          <p:cNvPr id="3" name="Plassholder for innhold 2"/>
          <p:cNvSpPr>
            <a:spLocks noGrp="1"/>
          </p:cNvSpPr>
          <p:nvPr>
            <p:ph idx="1"/>
          </p:nvPr>
        </p:nvSpPr>
        <p:spPr/>
        <p:txBody>
          <a:bodyPr/>
          <a:lstStyle/>
          <a:p>
            <a:r>
              <a:rPr lang="nb-NO" dirty="0" smtClean="0"/>
              <a:t>Husbanken</a:t>
            </a:r>
          </a:p>
          <a:p>
            <a:pPr lvl="1"/>
            <a:r>
              <a:rPr lang="nb-NO" dirty="0" smtClean="0"/>
              <a:t>Hva kan det gis tilskudd til?</a:t>
            </a:r>
          </a:p>
          <a:p>
            <a:pPr lvl="2"/>
            <a:r>
              <a:rPr lang="nb-NO" dirty="0"/>
              <a:t>både enkle tiltak for å bedre tilkomsten til boligen og til større ombygginger for å tilrettelegge boligen </a:t>
            </a:r>
          </a:p>
          <a:p>
            <a:pPr lvl="2"/>
            <a:r>
              <a:rPr lang="nb-NO" dirty="0"/>
              <a:t>både leid og eid bolig </a:t>
            </a:r>
            <a:endParaRPr lang="nb-NO" dirty="0" smtClean="0"/>
          </a:p>
          <a:p>
            <a:pPr lvl="2"/>
            <a:r>
              <a:rPr lang="nb-NO" dirty="0" smtClean="0"/>
              <a:t>Gis også tilskudd til utredning og prosjektering</a:t>
            </a:r>
            <a:endParaRPr lang="nb-NO" dirty="0"/>
          </a:p>
          <a:p>
            <a:pPr lvl="1"/>
            <a:r>
              <a:rPr lang="nb-NO" dirty="0" smtClean="0"/>
              <a:t>Søke gjennom kommunen</a:t>
            </a:r>
            <a:endParaRPr lang="nb-NO" dirty="0"/>
          </a:p>
        </p:txBody>
      </p:sp>
    </p:spTree>
    <p:extLst>
      <p:ext uri="{BB962C8B-B14F-4D97-AF65-F5344CB8AC3E}">
        <p14:creationId xmlns:p14="http://schemas.microsoft.com/office/powerpoint/2010/main" val="2024199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Rot="1" noChangeArrowheads="1"/>
          </p:cNvSpPr>
          <p:nvPr>
            <p:ph type="title"/>
          </p:nvPr>
        </p:nvSpPr>
        <p:spPr/>
        <p:txBody>
          <a:bodyPr/>
          <a:lstStyle/>
          <a:p>
            <a:pPr eaLnBrk="1" hangingPunct="1"/>
            <a:r>
              <a:rPr lang="nb-NO" altLang="nb-NO" smtClean="0"/>
              <a:t>Permisjon uten lønn</a:t>
            </a:r>
          </a:p>
        </p:txBody>
      </p:sp>
      <p:sp>
        <p:nvSpPr>
          <p:cNvPr id="312323" name="Rectangle 3"/>
          <p:cNvSpPr>
            <a:spLocks noGrp="1" noChangeArrowheads="1"/>
          </p:cNvSpPr>
          <p:nvPr>
            <p:ph idx="1"/>
          </p:nvPr>
        </p:nvSpPr>
        <p:spPr/>
        <p:txBody>
          <a:bodyPr rtlCol="0">
            <a:normAutofit/>
          </a:bodyPr>
          <a:lstStyle/>
          <a:p>
            <a:pPr marL="274320" indent="-274320" eaLnBrk="1" fontAlgn="auto" hangingPunct="1">
              <a:lnSpc>
                <a:spcPct val="90000"/>
              </a:lnSpc>
              <a:spcAft>
                <a:spcPts val="0"/>
              </a:spcAft>
              <a:defRPr/>
            </a:pPr>
            <a:r>
              <a:rPr lang="nb-NO" smtClean="0"/>
              <a:t>Ingen generell bestemmelse i arbeidsmiljøloven som gir rett til dette</a:t>
            </a:r>
          </a:p>
          <a:p>
            <a:pPr lvl="2" eaLnBrk="1" fontAlgn="auto" hangingPunct="1">
              <a:lnSpc>
                <a:spcPct val="90000"/>
              </a:lnSpc>
              <a:spcAft>
                <a:spcPts val="0"/>
              </a:spcAft>
              <a:defRPr/>
            </a:pPr>
            <a:r>
              <a:rPr lang="nb-NO" smtClean="0"/>
              <a:t>Men etter ulovfestet rett legges det til grunn at har arbeidstaker vektige grunner for å søke permisjon må arbeidsgiver ha saklige grunner for å nekte</a:t>
            </a:r>
          </a:p>
          <a:p>
            <a:pPr marL="274320" indent="-274320" eaLnBrk="1" fontAlgn="auto" hangingPunct="1">
              <a:lnSpc>
                <a:spcPct val="90000"/>
              </a:lnSpc>
              <a:spcAft>
                <a:spcPts val="0"/>
              </a:spcAft>
              <a:defRPr/>
            </a:pPr>
            <a:r>
              <a:rPr lang="nb-NO" smtClean="0"/>
              <a:t>Finnes en særregel i § 10-2:</a:t>
            </a:r>
          </a:p>
          <a:p>
            <a:pPr lvl="2" eaLnBrk="1" fontAlgn="auto" hangingPunct="1">
              <a:lnSpc>
                <a:spcPct val="90000"/>
              </a:lnSpc>
              <a:spcAft>
                <a:spcPts val="0"/>
              </a:spcAft>
              <a:defRPr/>
            </a:pPr>
            <a:r>
              <a:rPr lang="nb-NO" smtClean="0"/>
              <a:t>Rett til å få redusert arbeidstid pga sosiale eller andre vektige velferdsgrunner</a:t>
            </a:r>
          </a:p>
          <a:p>
            <a:pPr lvl="3" eaLnBrk="1" fontAlgn="auto" hangingPunct="1">
              <a:lnSpc>
                <a:spcPct val="90000"/>
              </a:lnSpc>
              <a:spcAft>
                <a:spcPts val="0"/>
              </a:spcAft>
              <a:defRPr/>
            </a:pPr>
            <a:r>
              <a:rPr lang="nb-NO" smtClean="0"/>
              <a:t>Arbeidsgiver kan nekte om dette blir en vesentlig ulempe for virksomheten</a:t>
            </a:r>
          </a:p>
          <a:p>
            <a:pPr lvl="3" eaLnBrk="1" fontAlgn="auto" hangingPunct="1">
              <a:lnSpc>
                <a:spcPct val="90000"/>
              </a:lnSpc>
              <a:spcAft>
                <a:spcPts val="0"/>
              </a:spcAft>
              <a:defRPr/>
            </a:pPr>
            <a:r>
              <a:rPr lang="nb-NO" smtClean="0"/>
              <a:t>Ps ikke rett til å beholde full lønn!!</a:t>
            </a:r>
          </a:p>
          <a:p>
            <a:pPr lvl="1" indent="-274320" eaLnBrk="1" fontAlgn="auto" hangingPunct="1">
              <a:lnSpc>
                <a:spcPct val="90000"/>
              </a:lnSpc>
              <a:spcAft>
                <a:spcPts val="0"/>
              </a:spcAft>
              <a:defRPr/>
            </a:pPr>
            <a:endParaRPr lang="nb-NO" smtClean="0"/>
          </a:p>
        </p:txBody>
      </p:sp>
    </p:spTree>
    <p:extLst>
      <p:ext uri="{BB962C8B-B14F-4D97-AF65-F5344CB8AC3E}">
        <p14:creationId xmlns:p14="http://schemas.microsoft.com/office/powerpoint/2010/main" val="1510209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Hjelpemidler</a:t>
            </a:r>
            <a:endParaRPr lang="nb-NO" dirty="0"/>
          </a:p>
        </p:txBody>
      </p:sp>
      <p:sp>
        <p:nvSpPr>
          <p:cNvPr id="3" name="Plassholder for innhold 2"/>
          <p:cNvSpPr>
            <a:spLocks noGrp="1"/>
          </p:cNvSpPr>
          <p:nvPr>
            <p:ph idx="1"/>
          </p:nvPr>
        </p:nvSpPr>
        <p:spPr/>
        <p:txBody>
          <a:bodyPr/>
          <a:lstStyle/>
          <a:p>
            <a:r>
              <a:rPr lang="nb-NO" dirty="0"/>
              <a:t>Trening, stimulering og aktivisering, leke- og </a:t>
            </a:r>
            <a:r>
              <a:rPr lang="nb-NO" dirty="0" smtClean="0"/>
              <a:t>sportsaktiviteter</a:t>
            </a:r>
          </a:p>
          <a:p>
            <a:pPr lvl="1"/>
            <a:r>
              <a:rPr lang="nb-NO" dirty="0"/>
              <a:t>Skal dekke ekstrautgiftene til funksjonshemmede barn og unge ved leke- og sportsaktiviteter, trening og </a:t>
            </a:r>
            <a:r>
              <a:rPr lang="nb-NO" dirty="0" smtClean="0"/>
              <a:t>stimulering (NAV)</a:t>
            </a:r>
          </a:p>
          <a:p>
            <a:pPr lvl="2"/>
            <a:r>
              <a:rPr lang="nb-NO" i="1" dirty="0"/>
              <a:t>til trening, stimulering og aktivisering for å opprettholde eller bedre </a:t>
            </a:r>
            <a:r>
              <a:rPr lang="nb-NO" i="1" dirty="0" smtClean="0"/>
              <a:t>funksjonsevnen</a:t>
            </a:r>
          </a:p>
          <a:p>
            <a:pPr lvl="2"/>
            <a:r>
              <a:rPr lang="nb-NO" dirty="0"/>
              <a:t>Det gis ikke stønad til vanlig utstyr og sportsutstyr, men kun til spesiallaget utstyr og spesialtilpasning til vanlig utstyr</a:t>
            </a:r>
            <a:r>
              <a:rPr lang="nb-NO" dirty="0" smtClean="0"/>
              <a:t>.</a:t>
            </a:r>
          </a:p>
          <a:p>
            <a:pPr lvl="2"/>
            <a:endParaRPr lang="nb-NO" dirty="0"/>
          </a:p>
          <a:p>
            <a:pPr lvl="1"/>
            <a:endParaRPr lang="nb-NO" dirty="0"/>
          </a:p>
        </p:txBody>
      </p:sp>
    </p:spTree>
    <p:extLst>
      <p:ext uri="{BB962C8B-B14F-4D97-AF65-F5344CB8AC3E}">
        <p14:creationId xmlns:p14="http://schemas.microsoft.com/office/powerpoint/2010/main" val="37857590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Hjelpemidler</a:t>
            </a:r>
            <a:endParaRPr lang="nb-NO" dirty="0"/>
          </a:p>
        </p:txBody>
      </p:sp>
      <p:sp>
        <p:nvSpPr>
          <p:cNvPr id="3" name="Plassholder for innhold 2"/>
          <p:cNvSpPr>
            <a:spLocks noGrp="1"/>
          </p:cNvSpPr>
          <p:nvPr>
            <p:ph idx="1"/>
          </p:nvPr>
        </p:nvSpPr>
        <p:spPr/>
        <p:txBody>
          <a:bodyPr/>
          <a:lstStyle/>
          <a:p>
            <a:r>
              <a:rPr lang="nb-NO" dirty="0" smtClean="0"/>
              <a:t>Datautstyr</a:t>
            </a:r>
          </a:p>
          <a:p>
            <a:pPr lvl="1"/>
            <a:r>
              <a:rPr lang="nb-NO" dirty="0"/>
              <a:t>Det kan gis stønad til spesialtilpassede datahjelpemidler. Det vil si at det kan gis spesialtilpasning for betjening av standard datautstyr dersom det som følge av funksjonsnedsettelsen er nødvendig for at </a:t>
            </a:r>
            <a:r>
              <a:rPr lang="nb-NO" dirty="0" smtClean="0"/>
              <a:t>barnet skal </a:t>
            </a:r>
            <a:r>
              <a:rPr lang="nb-NO" dirty="0"/>
              <a:t>kunne nyttiggjøre seg </a:t>
            </a:r>
            <a:r>
              <a:rPr lang="nb-NO" dirty="0" smtClean="0"/>
              <a:t>eget/skolens </a:t>
            </a:r>
            <a:r>
              <a:rPr lang="nb-NO" dirty="0" err="1"/>
              <a:t>e.l</a:t>
            </a:r>
            <a:r>
              <a:rPr lang="nb-NO" dirty="0"/>
              <a:t> </a:t>
            </a:r>
            <a:r>
              <a:rPr lang="nb-NO" dirty="0" smtClean="0"/>
              <a:t>datautstyr</a:t>
            </a:r>
          </a:p>
          <a:p>
            <a:pPr lvl="1"/>
            <a:r>
              <a:rPr lang="nb-NO" dirty="0" smtClean="0"/>
              <a:t>Må selv bekoste ordinært datautstyr</a:t>
            </a:r>
            <a:endParaRPr lang="nb-NO" dirty="0"/>
          </a:p>
        </p:txBody>
      </p:sp>
    </p:spTree>
    <p:extLst>
      <p:ext uri="{BB962C8B-B14F-4D97-AF65-F5344CB8AC3E}">
        <p14:creationId xmlns:p14="http://schemas.microsoft.com/office/powerpoint/2010/main" val="20818094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Hjelpemidler</a:t>
            </a:r>
            <a:endParaRPr lang="nb-NO" dirty="0"/>
          </a:p>
        </p:txBody>
      </p:sp>
      <p:sp>
        <p:nvSpPr>
          <p:cNvPr id="3" name="Plassholder for innhold 2"/>
          <p:cNvSpPr>
            <a:spLocks noGrp="1"/>
          </p:cNvSpPr>
          <p:nvPr>
            <p:ph idx="1"/>
          </p:nvPr>
        </p:nvSpPr>
        <p:spPr/>
        <p:txBody>
          <a:bodyPr/>
          <a:lstStyle/>
          <a:p>
            <a:r>
              <a:rPr lang="nb-NO" dirty="0" smtClean="0"/>
              <a:t>I barnehage/skole</a:t>
            </a:r>
          </a:p>
          <a:p>
            <a:pPr lvl="1"/>
            <a:r>
              <a:rPr lang="nb-NO" dirty="0" smtClean="0"/>
              <a:t>Dekkes av Nav</a:t>
            </a:r>
          </a:p>
          <a:p>
            <a:pPr lvl="2"/>
            <a:r>
              <a:rPr lang="nb-NO" dirty="0"/>
              <a:t>Med hjelpemidler i denne sammenhengen menes ethvert hjelpemiddel eller tiltak som kan bidra til å redusere den funksjonshemmedes praktiske problemer knyttet til skole-/barnehage-/</a:t>
            </a:r>
            <a:r>
              <a:rPr lang="nb-NO" dirty="0" err="1"/>
              <a:t>lærlingesituasjonen</a:t>
            </a:r>
            <a:endParaRPr lang="nb-NO" dirty="0" smtClean="0"/>
          </a:p>
          <a:p>
            <a:pPr lvl="1"/>
            <a:endParaRPr lang="nb-NO" dirty="0"/>
          </a:p>
        </p:txBody>
      </p:sp>
    </p:spTree>
    <p:extLst>
      <p:ext uri="{BB962C8B-B14F-4D97-AF65-F5344CB8AC3E}">
        <p14:creationId xmlns:p14="http://schemas.microsoft.com/office/powerpoint/2010/main" val="35466325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Hjelpemidler</a:t>
            </a:r>
            <a:endParaRPr lang="nb-NO" dirty="0"/>
          </a:p>
        </p:txBody>
      </p:sp>
      <p:sp>
        <p:nvSpPr>
          <p:cNvPr id="3" name="Plassholder for innhold 2"/>
          <p:cNvSpPr>
            <a:spLocks noGrp="1"/>
          </p:cNvSpPr>
          <p:nvPr>
            <p:ph idx="1"/>
          </p:nvPr>
        </p:nvSpPr>
        <p:spPr/>
        <p:txBody>
          <a:bodyPr/>
          <a:lstStyle/>
          <a:p>
            <a:r>
              <a:rPr lang="nb-NO" dirty="0" smtClean="0"/>
              <a:t>Hjemme</a:t>
            </a:r>
          </a:p>
          <a:p>
            <a:pPr lvl="1"/>
            <a:r>
              <a:rPr lang="nb-NO" dirty="0" smtClean="0"/>
              <a:t>Nav dekker hjelpemidler som er nødvendig for at barnet skal fungere hjemme</a:t>
            </a:r>
          </a:p>
          <a:p>
            <a:pPr lvl="2"/>
            <a:r>
              <a:rPr lang="nb-NO" dirty="0" smtClean="0"/>
              <a:t>Delt omsorg, da dekkes hjelpemidler hos begge foreldrene</a:t>
            </a:r>
            <a:endParaRPr lang="nb-NO" dirty="0"/>
          </a:p>
        </p:txBody>
      </p:sp>
    </p:spTree>
    <p:extLst>
      <p:ext uri="{BB962C8B-B14F-4D97-AF65-F5344CB8AC3E}">
        <p14:creationId xmlns:p14="http://schemas.microsoft.com/office/powerpoint/2010/main" val="2792928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Barnehage</a:t>
            </a:r>
            <a:endParaRPr lang="nb-NO" dirty="0"/>
          </a:p>
        </p:txBody>
      </p:sp>
      <p:sp>
        <p:nvSpPr>
          <p:cNvPr id="3" name="Plassholder for innhold 2"/>
          <p:cNvSpPr>
            <a:spLocks noGrp="1"/>
          </p:cNvSpPr>
          <p:nvPr>
            <p:ph idx="1"/>
          </p:nvPr>
        </p:nvSpPr>
        <p:spPr/>
        <p:txBody>
          <a:bodyPr/>
          <a:lstStyle/>
          <a:p>
            <a:r>
              <a:rPr lang="nb-NO" dirty="0" smtClean="0"/>
              <a:t>Barn med nedsatt funksjonsevne har rett til prioritet ved opptak</a:t>
            </a:r>
          </a:p>
          <a:p>
            <a:pPr lvl="1"/>
            <a:r>
              <a:rPr lang="nb-NO" dirty="0" smtClean="0"/>
              <a:t>Må foreligge sakkyndig vurdering som sier at barnet har nedsatt funksjonsevne</a:t>
            </a:r>
          </a:p>
          <a:p>
            <a:pPr lvl="1"/>
            <a:r>
              <a:rPr lang="nb-NO" dirty="0" smtClean="0"/>
              <a:t>Så et sp om den nedsatte funksjonsevnen skaper et større behov for barnehageplass enn for barn ellers</a:t>
            </a:r>
          </a:p>
          <a:p>
            <a:pPr lvl="1"/>
            <a:r>
              <a:rPr lang="nb-NO" dirty="0" smtClean="0"/>
              <a:t>Men ikke noe krav om at barnet må ha nytte av å være i barnehage</a:t>
            </a:r>
            <a:endParaRPr lang="nb-NO" dirty="0"/>
          </a:p>
        </p:txBody>
      </p:sp>
    </p:spTree>
    <p:extLst>
      <p:ext uri="{BB962C8B-B14F-4D97-AF65-F5344CB8AC3E}">
        <p14:creationId xmlns:p14="http://schemas.microsoft.com/office/powerpoint/2010/main" val="19509120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Barnehage</a:t>
            </a:r>
            <a:endParaRPr lang="nb-NO" dirty="0"/>
          </a:p>
        </p:txBody>
      </p:sp>
      <p:sp>
        <p:nvSpPr>
          <p:cNvPr id="3" name="Plassholder for innhold 2"/>
          <p:cNvSpPr>
            <a:spLocks noGrp="1"/>
          </p:cNvSpPr>
          <p:nvPr>
            <p:ph idx="1"/>
          </p:nvPr>
        </p:nvSpPr>
        <p:spPr/>
        <p:txBody>
          <a:bodyPr/>
          <a:lstStyle/>
          <a:p>
            <a:r>
              <a:rPr lang="nb-NO" dirty="0" smtClean="0"/>
              <a:t>Barn med særskilte behov kan ha rett til spesialpedagogiske tiltak</a:t>
            </a:r>
          </a:p>
          <a:p>
            <a:pPr lvl="1"/>
            <a:r>
              <a:rPr lang="nb-NO" dirty="0" smtClean="0"/>
              <a:t>Tiltak som skal gjøre barnet bedre rustet til å begynne på skolen</a:t>
            </a:r>
          </a:p>
          <a:p>
            <a:pPr lvl="2"/>
            <a:r>
              <a:rPr lang="nb-NO" dirty="0" smtClean="0"/>
              <a:t>Eks: Trening, kognitive øvelser</a:t>
            </a:r>
          </a:p>
        </p:txBody>
      </p:sp>
    </p:spTree>
    <p:extLst>
      <p:ext uri="{BB962C8B-B14F-4D97-AF65-F5344CB8AC3E}">
        <p14:creationId xmlns:p14="http://schemas.microsoft.com/office/powerpoint/2010/main" val="34618375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smtClean="0"/>
              <a:t>Tilrettelegging i barnehage</a:t>
            </a:r>
            <a:endParaRPr lang="nb-NO" dirty="0"/>
          </a:p>
        </p:txBody>
      </p:sp>
      <p:sp>
        <p:nvSpPr>
          <p:cNvPr id="3" name="Plassholder for innhold 2"/>
          <p:cNvSpPr>
            <a:spLocks noGrp="1"/>
          </p:cNvSpPr>
          <p:nvPr>
            <p:ph idx="1"/>
          </p:nvPr>
        </p:nvSpPr>
        <p:spPr/>
        <p:txBody>
          <a:bodyPr>
            <a:normAutofit fontScale="92500" lnSpcReduction="10000"/>
          </a:bodyPr>
          <a:lstStyle/>
          <a:p>
            <a:r>
              <a:rPr lang="nb-NO" dirty="0"/>
              <a:t>Kommunen skal sikre at barn med nedsatt funksjonsevne får et egnet individuelt tilrettelagt barnehagetilbud. Plikten til tilrettelegging omfatter ikke tiltak som innebærer en uforholdsmessig byrde for kommunen. Ved vurderingen av om tilretteleggingen innebærer en uforholdsmessig byrde, skal det særlig legges vekt på tilretteleggingens effekt for å nedbygge </a:t>
            </a:r>
            <a:r>
              <a:rPr lang="nb-NO" dirty="0" err="1"/>
              <a:t>funksjonshemmende</a:t>
            </a:r>
            <a:r>
              <a:rPr lang="nb-NO" dirty="0"/>
              <a:t> barrierer, de nødvendige kostnadene ved tilretteleggingen og virksomhetens </a:t>
            </a:r>
            <a:r>
              <a:rPr lang="nb-NO" dirty="0" smtClean="0"/>
              <a:t>ressurser</a:t>
            </a:r>
          </a:p>
          <a:p>
            <a:pPr lvl="1"/>
            <a:r>
              <a:rPr lang="nb-NO" dirty="0" smtClean="0"/>
              <a:t>(Barnehageloven § 19 g)</a:t>
            </a:r>
            <a:endParaRPr lang="nb-NO" dirty="0"/>
          </a:p>
        </p:txBody>
      </p:sp>
    </p:spTree>
    <p:extLst>
      <p:ext uri="{BB962C8B-B14F-4D97-AF65-F5344CB8AC3E}">
        <p14:creationId xmlns:p14="http://schemas.microsoft.com/office/powerpoint/2010/main" val="32434759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smtClean="0"/>
              <a:t>Tilrettelegging</a:t>
            </a:r>
            <a:endParaRPr lang="nb-NO" dirty="0"/>
          </a:p>
        </p:txBody>
      </p:sp>
      <p:sp>
        <p:nvSpPr>
          <p:cNvPr id="3" name="Plassholder for innhold 2"/>
          <p:cNvSpPr>
            <a:spLocks noGrp="1"/>
          </p:cNvSpPr>
          <p:nvPr>
            <p:ph idx="1"/>
          </p:nvPr>
        </p:nvSpPr>
        <p:spPr/>
        <p:txBody>
          <a:bodyPr/>
          <a:lstStyle/>
          <a:p>
            <a:r>
              <a:rPr lang="nb-NO" dirty="0"/>
              <a:t>Eksempler på tilrettelegging kan være at kommunen sørger for at barnehagen har det nødvendige utstyret, støtte til bygningsmessige endringer, støtte til ekstra bemanning eller andre tiltak. Kommunens tilretteleggingsplikt gjelder tiltak som er nødvendige for at barnet skal kunne nyttiggjøre seg av </a:t>
            </a:r>
            <a:r>
              <a:rPr lang="nb-NO" dirty="0" smtClean="0"/>
              <a:t>barnehageplassen</a:t>
            </a:r>
            <a:endParaRPr lang="nb-NO" dirty="0"/>
          </a:p>
        </p:txBody>
      </p:sp>
    </p:spTree>
    <p:extLst>
      <p:ext uri="{BB962C8B-B14F-4D97-AF65-F5344CB8AC3E}">
        <p14:creationId xmlns:p14="http://schemas.microsoft.com/office/powerpoint/2010/main" val="14784007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smtClean="0"/>
              <a:t>Skyss til barnehage</a:t>
            </a:r>
            <a:endParaRPr lang="nb-NO" dirty="0"/>
          </a:p>
        </p:txBody>
      </p:sp>
      <p:sp>
        <p:nvSpPr>
          <p:cNvPr id="3" name="Plassholder for innhold 2"/>
          <p:cNvSpPr>
            <a:spLocks noGrp="1"/>
          </p:cNvSpPr>
          <p:nvPr>
            <p:ph idx="1"/>
          </p:nvPr>
        </p:nvSpPr>
        <p:spPr/>
        <p:txBody>
          <a:bodyPr/>
          <a:lstStyle/>
          <a:p>
            <a:r>
              <a:rPr lang="nb-NO" dirty="0" smtClean="0"/>
              <a:t>Innvilget spesialpedagogiske tiltak, da rett til skyss med tilsyn/reisefølge til barnehagen </a:t>
            </a:r>
          </a:p>
          <a:p>
            <a:pPr lvl="1"/>
            <a:r>
              <a:rPr lang="nb-NO" dirty="0" smtClean="0"/>
              <a:t>(barnehageloven § 19 f)</a:t>
            </a:r>
            <a:endParaRPr lang="nb-NO" dirty="0"/>
          </a:p>
        </p:txBody>
      </p:sp>
    </p:spTree>
    <p:extLst>
      <p:ext uri="{BB962C8B-B14F-4D97-AF65-F5344CB8AC3E}">
        <p14:creationId xmlns:p14="http://schemas.microsoft.com/office/powerpoint/2010/main" val="22395783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smtClean="0"/>
              <a:t>SFO</a:t>
            </a:r>
            <a:endParaRPr lang="nb-NO" dirty="0"/>
          </a:p>
        </p:txBody>
      </p:sp>
      <p:sp>
        <p:nvSpPr>
          <p:cNvPr id="3" name="Plassholder for innhold 2"/>
          <p:cNvSpPr>
            <a:spLocks noGrp="1"/>
          </p:cNvSpPr>
          <p:nvPr>
            <p:ph idx="1"/>
          </p:nvPr>
        </p:nvSpPr>
        <p:spPr/>
        <p:txBody>
          <a:bodyPr>
            <a:normAutofit fontScale="77500" lnSpcReduction="20000"/>
          </a:bodyPr>
          <a:lstStyle/>
          <a:p>
            <a:r>
              <a:rPr lang="nb-NO" dirty="0" smtClean="0"/>
              <a:t>Alle skal ha et tilbud 1-4 klasse</a:t>
            </a:r>
          </a:p>
          <a:p>
            <a:r>
              <a:rPr lang="nb-NO" dirty="0" smtClean="0"/>
              <a:t>Funksjonshemmede fra 1-7 klasse</a:t>
            </a:r>
          </a:p>
          <a:p>
            <a:r>
              <a:rPr lang="nn-NO" sz="2800" dirty="0"/>
              <a:t>Opplæringslova: Skolefritidsordninga skal leggje til rette for leik, kultur- og fritidsaktivitetar </a:t>
            </a:r>
            <a:r>
              <a:rPr lang="nn-NO" sz="2800" dirty="0" smtClean="0"/>
              <a:t>med</a:t>
            </a:r>
            <a:r>
              <a:rPr lang="nb-NO" sz="2800" dirty="0" smtClean="0"/>
              <a:t>utgangspunkt </a:t>
            </a:r>
            <a:r>
              <a:rPr lang="nb-NO" sz="2800" dirty="0"/>
              <a:t>i alder, funksjonsnivå og interesser hos barna. Skolefritidsordninga skal gi barna omsorg </a:t>
            </a:r>
            <a:r>
              <a:rPr lang="nb-NO" sz="2800" dirty="0" smtClean="0"/>
              <a:t>og </a:t>
            </a:r>
            <a:r>
              <a:rPr lang="nn-NO" sz="2800" dirty="0" smtClean="0"/>
              <a:t>tilsyn</a:t>
            </a:r>
            <a:r>
              <a:rPr lang="nn-NO" sz="2800" dirty="0"/>
              <a:t>. </a:t>
            </a:r>
            <a:r>
              <a:rPr lang="nn-NO" sz="2800" b="1" dirty="0"/>
              <a:t>Funksjonshemma barn skal givast gode utviklingsvilkår</a:t>
            </a:r>
            <a:r>
              <a:rPr lang="nn-NO" sz="2800" dirty="0"/>
              <a:t>. Areala, både ute og inne, skal </a:t>
            </a:r>
            <a:r>
              <a:rPr lang="nn-NO" sz="2800" dirty="0" smtClean="0"/>
              <a:t>vere</a:t>
            </a:r>
            <a:r>
              <a:rPr lang="nb-NO" sz="2800" dirty="0" smtClean="0"/>
              <a:t>eigna </a:t>
            </a:r>
            <a:r>
              <a:rPr lang="nb-NO" sz="2800" dirty="0"/>
              <a:t>for formålet</a:t>
            </a:r>
            <a:r>
              <a:rPr lang="nb-NO" sz="2800" dirty="0" smtClean="0"/>
              <a:t>.</a:t>
            </a:r>
            <a:endParaRPr lang="nb-NO" sz="2800" dirty="0"/>
          </a:p>
          <a:p>
            <a:pPr lvl="1"/>
            <a:r>
              <a:rPr lang="nb-NO" dirty="0" smtClean="0"/>
              <a:t>Funksjonshemmede elever med behov for skyss til/fra SFO får dette dekket</a:t>
            </a:r>
            <a:endParaRPr lang="nb-NO" dirty="0"/>
          </a:p>
        </p:txBody>
      </p:sp>
    </p:spTree>
    <p:extLst>
      <p:ext uri="{BB962C8B-B14F-4D97-AF65-F5344CB8AC3E}">
        <p14:creationId xmlns:p14="http://schemas.microsoft.com/office/powerpoint/2010/main" val="38693870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Rot="1" noChangeArrowheads="1"/>
          </p:cNvSpPr>
          <p:nvPr>
            <p:ph type="title"/>
          </p:nvPr>
        </p:nvSpPr>
        <p:spPr/>
        <p:txBody>
          <a:bodyPr>
            <a:normAutofit fontScale="90000"/>
          </a:bodyPr>
          <a:lstStyle/>
          <a:p>
            <a:pPr eaLnBrk="1" hangingPunct="1">
              <a:defRPr/>
            </a:pPr>
            <a:r>
              <a:rPr lang="nb-NO" sz="4000" dirty="0" smtClean="0"/>
              <a:t>Pensjonspoeng for omsorgsarbeid</a:t>
            </a:r>
          </a:p>
        </p:txBody>
      </p:sp>
      <p:sp>
        <p:nvSpPr>
          <p:cNvPr id="296963" name="Rectangle 3"/>
          <p:cNvSpPr>
            <a:spLocks noGrp="1" noChangeArrowheads="1"/>
          </p:cNvSpPr>
          <p:nvPr>
            <p:ph idx="1"/>
          </p:nvPr>
        </p:nvSpPr>
        <p:spPr/>
        <p:txBody>
          <a:bodyPr>
            <a:normAutofit fontScale="85000" lnSpcReduction="20000"/>
          </a:bodyPr>
          <a:lstStyle/>
          <a:p>
            <a:pPr eaLnBrk="1" hangingPunct="1">
              <a:lnSpc>
                <a:spcPct val="90000"/>
              </a:lnSpc>
              <a:defRPr/>
            </a:pPr>
            <a:r>
              <a:rPr lang="nb-NO" sz="2400" dirty="0" smtClean="0"/>
              <a:t>Aktuelt når man er hjemme og passer barn</a:t>
            </a:r>
          </a:p>
          <a:p>
            <a:pPr lvl="1" eaLnBrk="1" hangingPunct="1">
              <a:lnSpc>
                <a:spcPct val="90000"/>
              </a:lnSpc>
              <a:defRPr/>
            </a:pPr>
            <a:r>
              <a:rPr lang="nb-NO" sz="2000" dirty="0" smtClean="0"/>
              <a:t>Hovedregel</a:t>
            </a:r>
          </a:p>
          <a:p>
            <a:pPr lvl="2" eaLnBrk="1" hangingPunct="1">
              <a:lnSpc>
                <a:spcPct val="90000"/>
              </a:lnSpc>
              <a:defRPr/>
            </a:pPr>
            <a:r>
              <a:rPr lang="nb-NO" sz="1800" dirty="0" smtClean="0"/>
              <a:t>Alle som er hjemme og passer barn får godskrevet pensjonsopptjening</a:t>
            </a:r>
          </a:p>
          <a:p>
            <a:pPr marL="978408" lvl="3" indent="0" eaLnBrk="1" hangingPunct="1">
              <a:lnSpc>
                <a:spcPct val="90000"/>
              </a:lnSpc>
              <a:buNone/>
              <a:defRPr/>
            </a:pPr>
            <a:r>
              <a:rPr lang="nb-NO" sz="1600" dirty="0" smtClean="0"/>
              <a:t>for barn som ikke fyller 6 år innen årets utgang</a:t>
            </a:r>
          </a:p>
          <a:p>
            <a:pPr lvl="1" eaLnBrk="1" hangingPunct="1">
              <a:lnSpc>
                <a:spcPct val="90000"/>
              </a:lnSpc>
              <a:defRPr/>
            </a:pPr>
            <a:r>
              <a:rPr lang="nb-NO" sz="2000" dirty="0" smtClean="0"/>
              <a:t>Unntak </a:t>
            </a:r>
          </a:p>
          <a:p>
            <a:pPr lvl="2" eaLnBrk="1" hangingPunct="1">
              <a:lnSpc>
                <a:spcPct val="90000"/>
              </a:lnSpc>
              <a:defRPr/>
            </a:pPr>
            <a:r>
              <a:rPr lang="nb-NO" sz="1800" dirty="0" smtClean="0"/>
              <a:t>Er omsorgen knyttet til et barn med funksjonshemming eller kronisk sykdom, er det ingen aldersgrense</a:t>
            </a:r>
          </a:p>
          <a:p>
            <a:pPr lvl="3" eaLnBrk="1" hangingPunct="1">
              <a:lnSpc>
                <a:spcPct val="90000"/>
              </a:lnSpc>
              <a:defRPr/>
            </a:pPr>
            <a:r>
              <a:rPr lang="nb-NO" sz="1600" dirty="0" smtClean="0"/>
              <a:t>Omsorgen må utgjøre minst 22 timer pr. uke og i minst 6 mnd i året</a:t>
            </a:r>
          </a:p>
          <a:p>
            <a:pPr lvl="3" eaLnBrk="1" hangingPunct="1">
              <a:lnSpc>
                <a:spcPct val="90000"/>
              </a:lnSpc>
              <a:defRPr/>
            </a:pPr>
            <a:r>
              <a:rPr lang="nb-NO" sz="1600" dirty="0" smtClean="0"/>
              <a:t>Er det innvilget hjelpestønad sats 3 eller 4 skal det gis omsorgspoeng uten at det må søkes om</a:t>
            </a:r>
          </a:p>
          <a:p>
            <a:pPr lvl="3" eaLnBrk="1" hangingPunct="1">
              <a:lnSpc>
                <a:spcPct val="90000"/>
              </a:lnSpc>
              <a:defRPr/>
            </a:pPr>
            <a:r>
              <a:rPr lang="nb-NO" sz="1600" dirty="0" smtClean="0"/>
              <a:t>Får opptjening basert på 18,1 % av 4,5 G</a:t>
            </a:r>
          </a:p>
          <a:p>
            <a:pPr lvl="4">
              <a:lnSpc>
                <a:spcPct val="90000"/>
              </a:lnSpc>
              <a:defRPr/>
            </a:pPr>
            <a:r>
              <a:rPr lang="nb-NO" sz="1600" dirty="0" smtClean="0"/>
              <a:t>4569791 </a:t>
            </a:r>
            <a:r>
              <a:rPr lang="nb-NO" sz="1600" dirty="0" smtClean="0"/>
              <a:t>x 18,1 %= </a:t>
            </a:r>
            <a:r>
              <a:rPr lang="nb-NO" sz="1600" dirty="0" smtClean="0"/>
              <a:t>82 550</a:t>
            </a:r>
            <a:endParaRPr lang="nb-NO" sz="1600" dirty="0" smtClean="0"/>
          </a:p>
          <a:p>
            <a:pPr marL="1828800" lvl="4" indent="0">
              <a:lnSpc>
                <a:spcPct val="90000"/>
              </a:lnSpc>
              <a:buNone/>
              <a:defRPr/>
            </a:pPr>
            <a:endParaRPr lang="nb-NO" sz="1600" dirty="0" smtClean="0"/>
          </a:p>
          <a:p>
            <a:pPr eaLnBrk="1" hangingPunct="1">
              <a:lnSpc>
                <a:spcPct val="90000"/>
              </a:lnSpc>
              <a:defRPr/>
            </a:pPr>
            <a:endParaRPr lang="nb-NO" sz="2400" dirty="0" smtClean="0"/>
          </a:p>
        </p:txBody>
      </p:sp>
    </p:spTree>
    <p:extLst>
      <p:ext uri="{BB962C8B-B14F-4D97-AF65-F5344CB8AC3E}">
        <p14:creationId xmlns:p14="http://schemas.microsoft.com/office/powerpoint/2010/main" val="1802432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Skole</a:t>
            </a:r>
            <a:endParaRPr lang="nb-NO" dirty="0"/>
          </a:p>
        </p:txBody>
      </p:sp>
      <p:sp>
        <p:nvSpPr>
          <p:cNvPr id="3" name="Plassholder for innhold 2"/>
          <p:cNvSpPr>
            <a:spLocks noGrp="1"/>
          </p:cNvSpPr>
          <p:nvPr>
            <p:ph idx="1"/>
          </p:nvPr>
        </p:nvSpPr>
        <p:spPr/>
        <p:txBody>
          <a:bodyPr/>
          <a:lstStyle/>
          <a:p>
            <a:r>
              <a:rPr lang="nb-NO" dirty="0" smtClean="0"/>
              <a:t>Alle barn har rett til likeverdig opplæring</a:t>
            </a:r>
          </a:p>
          <a:p>
            <a:pPr lvl="1"/>
            <a:r>
              <a:rPr lang="nb-NO" dirty="0" smtClean="0"/>
              <a:t>Står i forarbeidene</a:t>
            </a:r>
          </a:p>
          <a:p>
            <a:r>
              <a:rPr lang="nb-NO" dirty="0" smtClean="0"/>
              <a:t>Kan ikke barnet nyttiggjøre seg den ordinære opplæringen, vil barnet kunne ha rett til tilpasset opplæring eller spesialundervisning</a:t>
            </a:r>
          </a:p>
          <a:p>
            <a:r>
              <a:rPr lang="nb-NO" dirty="0" smtClean="0"/>
              <a:t>Også rett til annen tilrettelegging som mat, medisinering</a:t>
            </a:r>
            <a:endParaRPr lang="nb-NO" dirty="0"/>
          </a:p>
        </p:txBody>
      </p:sp>
    </p:spTree>
    <p:extLst>
      <p:ext uri="{BB962C8B-B14F-4D97-AF65-F5344CB8AC3E}">
        <p14:creationId xmlns:p14="http://schemas.microsoft.com/office/powerpoint/2010/main" val="26028857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Skole</a:t>
            </a:r>
            <a:endParaRPr lang="nb-NO" dirty="0"/>
          </a:p>
        </p:txBody>
      </p:sp>
      <p:sp>
        <p:nvSpPr>
          <p:cNvPr id="3" name="Plassholder for innhold 2"/>
          <p:cNvSpPr>
            <a:spLocks noGrp="1"/>
          </p:cNvSpPr>
          <p:nvPr>
            <p:ph idx="1"/>
          </p:nvPr>
        </p:nvSpPr>
        <p:spPr/>
        <p:txBody>
          <a:bodyPr/>
          <a:lstStyle/>
          <a:p>
            <a:r>
              <a:rPr lang="nb-NO" dirty="0" smtClean="0"/>
              <a:t>Assistent nødvendig for å kunne motta likeverdig opplæring, da rett til assistent</a:t>
            </a:r>
          </a:p>
          <a:p>
            <a:r>
              <a:rPr lang="nb-NO" dirty="0" smtClean="0"/>
              <a:t>Vurdering som normalt gjøres av PPT</a:t>
            </a:r>
          </a:p>
          <a:p>
            <a:pPr lvl="1"/>
            <a:r>
              <a:rPr lang="nb-NO" dirty="0" smtClean="0"/>
              <a:t>Men også andre sakkyndige skal legges vekt på</a:t>
            </a:r>
            <a:endParaRPr lang="nb-NO" dirty="0"/>
          </a:p>
        </p:txBody>
      </p:sp>
    </p:spTree>
    <p:extLst>
      <p:ext uri="{BB962C8B-B14F-4D97-AF65-F5344CB8AC3E}">
        <p14:creationId xmlns:p14="http://schemas.microsoft.com/office/powerpoint/2010/main" val="2598273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Rot="1" noChangeArrowheads="1"/>
          </p:cNvSpPr>
          <p:nvPr>
            <p:ph type="title"/>
          </p:nvPr>
        </p:nvSpPr>
        <p:spPr/>
        <p:txBody>
          <a:bodyPr/>
          <a:lstStyle/>
          <a:p>
            <a:pPr eaLnBrk="1" hangingPunct="1">
              <a:defRPr/>
            </a:pPr>
            <a:r>
              <a:rPr lang="nb-NO" dirty="0" smtClean="0"/>
              <a:t>HJELPESTØNAD</a:t>
            </a:r>
          </a:p>
        </p:txBody>
      </p:sp>
      <p:sp>
        <p:nvSpPr>
          <p:cNvPr id="297987" name="Rectangle 3"/>
          <p:cNvSpPr>
            <a:spLocks noGrp="1" noChangeArrowheads="1"/>
          </p:cNvSpPr>
          <p:nvPr>
            <p:ph idx="1"/>
          </p:nvPr>
        </p:nvSpPr>
        <p:spPr/>
        <p:txBody>
          <a:bodyPr/>
          <a:lstStyle/>
          <a:p>
            <a:pPr eaLnBrk="1" hangingPunct="1">
              <a:defRPr/>
            </a:pPr>
            <a:r>
              <a:rPr lang="nb-NO" dirty="0" smtClean="0"/>
              <a:t>Skattefri trygdeytelse som gis i forbindelse med et pleie og tilsynsbehov</a:t>
            </a:r>
          </a:p>
          <a:p>
            <a:pPr lvl="1" eaLnBrk="1" hangingPunct="1">
              <a:defRPr/>
            </a:pPr>
            <a:r>
              <a:rPr lang="nb-NO" dirty="0" smtClean="0"/>
              <a:t>Ordinær sats og forhøyet sats (forhøyet hjelpestønad)</a:t>
            </a:r>
          </a:p>
          <a:p>
            <a:pPr lvl="1" eaLnBrk="1" hangingPunct="1">
              <a:defRPr/>
            </a:pPr>
            <a:r>
              <a:rPr lang="nb-NO" dirty="0" smtClean="0"/>
              <a:t>Kravene for å få forhøyet hjelpestønad er</a:t>
            </a:r>
          </a:p>
          <a:p>
            <a:pPr lvl="2" eaLnBrk="1" hangingPunct="1">
              <a:defRPr/>
            </a:pPr>
            <a:r>
              <a:rPr lang="nb-NO" dirty="0" smtClean="0"/>
              <a:t>At ekstra pleie- og tilsynsbehov minst utgjør 7 timer pr. uke</a:t>
            </a:r>
          </a:p>
          <a:p>
            <a:pPr eaLnBrk="1" hangingPunct="1">
              <a:defRPr/>
            </a:pPr>
            <a:r>
              <a:rPr lang="nb-NO" dirty="0" smtClean="0"/>
              <a:t>Ekstra betyr en sammenligning med hva andre barn på samme alder trenger</a:t>
            </a:r>
          </a:p>
        </p:txBody>
      </p:sp>
    </p:spTree>
    <p:extLst>
      <p:ext uri="{BB962C8B-B14F-4D97-AF65-F5344CB8AC3E}">
        <p14:creationId xmlns:p14="http://schemas.microsoft.com/office/powerpoint/2010/main" val="3026136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Rot="1" noChangeArrowheads="1"/>
          </p:cNvSpPr>
          <p:nvPr>
            <p:ph type="title"/>
          </p:nvPr>
        </p:nvSpPr>
        <p:spPr/>
        <p:txBody>
          <a:bodyPr/>
          <a:lstStyle/>
          <a:p>
            <a:pPr eaLnBrk="1" hangingPunct="1">
              <a:defRPr/>
            </a:pPr>
            <a:r>
              <a:rPr lang="nb-NO" dirty="0" smtClean="0"/>
              <a:t>HJELPESTØNAD</a:t>
            </a:r>
          </a:p>
        </p:txBody>
      </p:sp>
      <p:sp>
        <p:nvSpPr>
          <p:cNvPr id="299011" name="Rectangle 3"/>
          <p:cNvSpPr>
            <a:spLocks noGrp="1" noChangeArrowheads="1"/>
          </p:cNvSpPr>
          <p:nvPr>
            <p:ph idx="1"/>
          </p:nvPr>
        </p:nvSpPr>
        <p:spPr/>
        <p:txBody>
          <a:bodyPr>
            <a:normAutofit fontScale="85000" lnSpcReduction="10000"/>
          </a:bodyPr>
          <a:lstStyle/>
          <a:p>
            <a:pPr eaLnBrk="1" hangingPunct="1">
              <a:lnSpc>
                <a:spcPct val="90000"/>
              </a:lnSpc>
              <a:defRPr/>
            </a:pPr>
            <a:r>
              <a:rPr lang="nb-NO" sz="2400" dirty="0" smtClean="0"/>
              <a:t>Nærmere om pleie/tilsyn</a:t>
            </a:r>
          </a:p>
          <a:p>
            <a:pPr lvl="1" eaLnBrk="1" hangingPunct="1">
              <a:lnSpc>
                <a:spcPct val="90000"/>
              </a:lnSpc>
              <a:defRPr/>
            </a:pPr>
            <a:r>
              <a:rPr lang="nb-NO" sz="2000" dirty="0" smtClean="0"/>
              <a:t>Medisinering, matlaging, mating, trening, annen form for helsemessig aktivisering/stimulering, leksehjelp, overvåking, mye oppe om natten, følge til ulike aktiviteter</a:t>
            </a:r>
          </a:p>
          <a:p>
            <a:pPr lvl="1" eaLnBrk="1" hangingPunct="1">
              <a:lnSpc>
                <a:spcPct val="90000"/>
              </a:lnSpc>
              <a:defRPr/>
            </a:pPr>
            <a:r>
              <a:rPr lang="nb-NO" sz="2000" dirty="0" smtClean="0"/>
              <a:t>Og så har det betydning hvor krevende pleie/tilsynsoppgavene er</a:t>
            </a:r>
          </a:p>
          <a:p>
            <a:pPr lvl="1" eaLnBrk="1" hangingPunct="1">
              <a:lnSpc>
                <a:spcPct val="90000"/>
              </a:lnSpc>
              <a:defRPr/>
            </a:pPr>
            <a:r>
              <a:rPr lang="nb-NO" sz="2000" dirty="0" smtClean="0"/>
              <a:t>Hvor alvorlig sykdommen er</a:t>
            </a:r>
          </a:p>
          <a:p>
            <a:pPr lvl="1" eaLnBrk="1" hangingPunct="1">
              <a:lnSpc>
                <a:spcPct val="90000"/>
              </a:lnSpc>
              <a:defRPr/>
            </a:pPr>
            <a:r>
              <a:rPr lang="nb-NO" sz="2000" dirty="0" smtClean="0"/>
              <a:t>Hvor mye funksjonsevnen er nedsatt</a:t>
            </a:r>
          </a:p>
          <a:p>
            <a:pPr lvl="1" eaLnBrk="1" hangingPunct="1">
              <a:lnSpc>
                <a:spcPct val="90000"/>
              </a:lnSpc>
              <a:defRPr/>
            </a:pPr>
            <a:r>
              <a:rPr lang="nb-NO" sz="2000" dirty="0" smtClean="0"/>
              <a:t>Hvor mye binder omsorgsoppgavene foreldrene</a:t>
            </a:r>
          </a:p>
          <a:p>
            <a:pPr lvl="1" eaLnBrk="1" hangingPunct="1">
              <a:lnSpc>
                <a:spcPct val="90000"/>
              </a:lnSpc>
              <a:defRPr/>
            </a:pPr>
            <a:r>
              <a:rPr lang="nb-NO" sz="2000" dirty="0" smtClean="0"/>
              <a:t>Hvordan den psykiske belastningen for foreldrene er</a:t>
            </a:r>
          </a:p>
          <a:p>
            <a:pPr eaLnBrk="1" hangingPunct="1">
              <a:lnSpc>
                <a:spcPct val="90000"/>
              </a:lnSpc>
              <a:defRPr/>
            </a:pPr>
            <a:r>
              <a:rPr lang="nb-NO" sz="2400" dirty="0" smtClean="0"/>
              <a:t>Om foreldrene har noen form for avlastning, f eks avlastningsbolig</a:t>
            </a:r>
          </a:p>
        </p:txBody>
      </p:sp>
    </p:spTree>
    <p:extLst>
      <p:ext uri="{BB962C8B-B14F-4D97-AF65-F5344CB8AC3E}">
        <p14:creationId xmlns:p14="http://schemas.microsoft.com/office/powerpoint/2010/main" val="2410120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tel 2"/>
          <p:cNvSpPr>
            <a:spLocks noGrp="1"/>
          </p:cNvSpPr>
          <p:nvPr>
            <p:ph type="title"/>
          </p:nvPr>
        </p:nvSpPr>
        <p:spPr/>
        <p:txBody>
          <a:bodyPr/>
          <a:lstStyle/>
          <a:p>
            <a:r>
              <a:rPr lang="nb-NO" altLang="nb-NO" smtClean="0"/>
              <a:t>Leksehjelp</a:t>
            </a:r>
          </a:p>
        </p:txBody>
      </p:sp>
      <p:sp>
        <p:nvSpPr>
          <p:cNvPr id="21506" name="Plassholder for innhold 1"/>
          <p:cNvSpPr>
            <a:spLocks noGrp="1"/>
          </p:cNvSpPr>
          <p:nvPr>
            <p:ph idx="1"/>
          </p:nvPr>
        </p:nvSpPr>
        <p:spPr>
          <a:xfrm>
            <a:off x="871538" y="2133600"/>
            <a:ext cx="7408862" cy="3992563"/>
          </a:xfrm>
        </p:spPr>
        <p:txBody>
          <a:bodyPr>
            <a:normAutofit/>
          </a:bodyPr>
          <a:lstStyle/>
          <a:p>
            <a:endParaRPr lang="nb-NO" altLang="nb-NO" dirty="0" smtClean="0"/>
          </a:p>
          <a:p>
            <a:r>
              <a:rPr lang="nb-NO" altLang="nb-NO" dirty="0" smtClean="0"/>
              <a:t>Trygderetten </a:t>
            </a:r>
            <a:r>
              <a:rPr lang="nb-NO" altLang="nb-NO" dirty="0" smtClean="0"/>
              <a:t>(TRR-2015-4189)</a:t>
            </a:r>
          </a:p>
          <a:p>
            <a:pPr lvl="1"/>
            <a:r>
              <a:rPr lang="nb-NO" altLang="nb-NO" dirty="0" smtClean="0"/>
              <a:t>Innledningsvis vil retten bemerke at den ikke er enig i ankemotpartens bemerkninger om at hjelp til lekser/skolearbeid faller utenom hjelpestønadsordningen selv om den er enig i at skolemyndighetene har et betydelig ansvar i denne sammenheng. Det er klart at ordinær hjelp av et visst omfang til lekser </a:t>
            </a:r>
            <a:r>
              <a:rPr lang="nb-NO" altLang="nb-NO" dirty="0" err="1" smtClean="0"/>
              <a:t>m.v</a:t>
            </a:r>
            <a:r>
              <a:rPr lang="nb-NO" altLang="nb-NO" dirty="0" smtClean="0"/>
              <a:t>. i forbindelse med skolearbeid ikke gir grunnlag for hjelpestønad, men der omfanget overstiger dette, må det kunne tas med ved en samlet vurdering av hjelpebehovet</a:t>
            </a:r>
          </a:p>
        </p:txBody>
      </p:sp>
    </p:spTree>
    <p:extLst>
      <p:ext uri="{BB962C8B-B14F-4D97-AF65-F5344CB8AC3E}">
        <p14:creationId xmlns:p14="http://schemas.microsoft.com/office/powerpoint/2010/main" val="3951743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smtClean="0"/>
              <a:t>Sak fra Trygderetten</a:t>
            </a:r>
            <a:endParaRPr lang="nb-NO" dirty="0"/>
          </a:p>
        </p:txBody>
      </p:sp>
      <p:sp>
        <p:nvSpPr>
          <p:cNvPr id="3" name="Plassholder for innhold 2"/>
          <p:cNvSpPr>
            <a:spLocks noGrp="1"/>
          </p:cNvSpPr>
          <p:nvPr>
            <p:ph idx="1"/>
          </p:nvPr>
        </p:nvSpPr>
        <p:spPr/>
        <p:txBody>
          <a:bodyPr>
            <a:normAutofit fontScale="92500"/>
          </a:bodyPr>
          <a:lstStyle/>
          <a:p>
            <a:r>
              <a:rPr lang="nb-NO" dirty="0"/>
              <a:t>Barn på 10 år med Cerebral parese av type lett spastisk diplegi. Barnet var flere ganger operert for Hydrocefalus. Hadde ikke gangfunksjon uten bruk av støtteskinner. Hadde i løpet av siste året gjennomgått en 'multi level'-operasjon for å oppnå bedre gangfunksjon. Barnet bodde sammen med begge foreldre. Retten vurderte det slik at Trygderettens praksis ga støtte for det resultatet som ankemotparten var kommet fram til, dvs. sats </a:t>
            </a:r>
            <a:r>
              <a:rPr lang="nb-NO" dirty="0" smtClean="0"/>
              <a:t>3</a:t>
            </a:r>
          </a:p>
          <a:p>
            <a:pPr lvl="1"/>
            <a:r>
              <a:rPr lang="nb-NO" dirty="0" smtClean="0"/>
              <a:t>Altså skal det mye til før sats 4 innvilges</a:t>
            </a:r>
            <a:endParaRPr lang="nb-NO" dirty="0"/>
          </a:p>
        </p:txBody>
      </p:sp>
    </p:spTree>
    <p:extLst>
      <p:ext uri="{BB962C8B-B14F-4D97-AF65-F5344CB8AC3E}">
        <p14:creationId xmlns:p14="http://schemas.microsoft.com/office/powerpoint/2010/main" val="1160948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smtClean="0"/>
              <a:t>Trygderetten</a:t>
            </a:r>
            <a:endParaRPr lang="nb-NO" dirty="0"/>
          </a:p>
        </p:txBody>
      </p:sp>
      <p:sp>
        <p:nvSpPr>
          <p:cNvPr id="3" name="Plassholder for innhold 2"/>
          <p:cNvSpPr>
            <a:spLocks noGrp="1"/>
          </p:cNvSpPr>
          <p:nvPr>
            <p:ph idx="1"/>
          </p:nvPr>
        </p:nvSpPr>
        <p:spPr/>
        <p:txBody>
          <a:bodyPr>
            <a:normAutofit fontScale="92500" lnSpcReduction="20000"/>
          </a:bodyPr>
          <a:lstStyle/>
          <a:p>
            <a:r>
              <a:rPr lang="nb-NO" dirty="0"/>
              <a:t>Ankesak </a:t>
            </a:r>
            <a:r>
              <a:rPr lang="nb-NO" dirty="0">
                <a:hlinkClick r:id="rId2" action="ppaction://hlinkfile"/>
              </a:rPr>
              <a:t>TRR-1992-4114</a:t>
            </a:r>
            <a:r>
              <a:rPr lang="nb-NO" dirty="0"/>
              <a:t>, TRR-1997-1203 og TRR-2000-3667 er eksempler hvor sats 4 er gitt til barn med Cerebral parese. Barnet i den første saken var ti år da kjennelsen ble avsagt. Det hadde ikke talespråk og heller ingen tegn til tale. Barnet hadde tilleggsplager i form av blant annet epilepsi. I den andre saken var barnet ni år da kjennelsen ble avsagt. Moren var alene om omsorgen og retten fant det nødvendig med betydelig tilrettelegging for å muliggjøre fortsatt delvis opphold hjemme. I den tredje saken var barnet seks år da kjennelsen ble avsagt. Det forelå også psykisk utviklingshemming i betydelig grad og komplisert epilepsi.</a:t>
            </a:r>
          </a:p>
          <a:p>
            <a:pPr marL="0" indent="0">
              <a:buNone/>
            </a:pPr>
            <a:endParaRPr lang="nb-NO" dirty="0"/>
          </a:p>
        </p:txBody>
      </p:sp>
    </p:spTree>
    <p:extLst>
      <p:ext uri="{BB962C8B-B14F-4D97-AF65-F5344CB8AC3E}">
        <p14:creationId xmlns:p14="http://schemas.microsoft.com/office/powerpoint/2010/main" val="33433721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k">
  <a:themeElements>
    <a:clrScheme name="Organis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s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s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197</TotalTime>
  <Words>2137</Words>
  <Application>Microsoft Office PowerPoint</Application>
  <PresentationFormat>Skjermfremvisning (4:3)</PresentationFormat>
  <Paragraphs>251</Paragraphs>
  <Slides>41</Slides>
  <Notes>0</Notes>
  <HiddenSlides>0</HiddenSlides>
  <MMClips>0</MMClips>
  <ScaleCrop>false</ScaleCrop>
  <HeadingPairs>
    <vt:vector size="8" baseType="variant">
      <vt:variant>
        <vt:lpstr>Brukte skrifter</vt:lpstr>
      </vt:variant>
      <vt:variant>
        <vt:i4>4</vt:i4>
      </vt:variant>
      <vt:variant>
        <vt:lpstr>Tema</vt:lpstr>
      </vt:variant>
      <vt:variant>
        <vt:i4>1</vt:i4>
      </vt:variant>
      <vt:variant>
        <vt:lpstr>Innebygde OLE-servere</vt:lpstr>
      </vt:variant>
      <vt:variant>
        <vt:i4>1</vt:i4>
      </vt:variant>
      <vt:variant>
        <vt:lpstr>Lysbildetitler</vt:lpstr>
      </vt:variant>
      <vt:variant>
        <vt:i4>41</vt:i4>
      </vt:variant>
    </vt:vector>
  </HeadingPairs>
  <TitlesOfParts>
    <vt:vector size="47" baseType="lpstr">
      <vt:lpstr>Arial</vt:lpstr>
      <vt:lpstr>Calibri</vt:lpstr>
      <vt:lpstr>Garamond</vt:lpstr>
      <vt:lpstr>Wingdings</vt:lpstr>
      <vt:lpstr>Organisk</vt:lpstr>
      <vt:lpstr>Utklipp</vt:lpstr>
      <vt:lpstr>Barn med CP: 0-6 år</vt:lpstr>
      <vt:lpstr>RETTIGHETSSENTERET</vt:lpstr>
      <vt:lpstr>Permisjon uten lønn</vt:lpstr>
      <vt:lpstr>Pensjonspoeng for omsorgsarbeid</vt:lpstr>
      <vt:lpstr>HJELPESTØNAD</vt:lpstr>
      <vt:lpstr>HJELPESTØNAD</vt:lpstr>
      <vt:lpstr>Leksehjelp</vt:lpstr>
      <vt:lpstr>Sak fra Trygderetten</vt:lpstr>
      <vt:lpstr>Trygderetten</vt:lpstr>
      <vt:lpstr>HJELPESTØNAD</vt:lpstr>
      <vt:lpstr>Kommunens ansvar overfor pårørende</vt:lpstr>
      <vt:lpstr>Avlastning</vt:lpstr>
      <vt:lpstr>Avlastning</vt:lpstr>
      <vt:lpstr>Individuell plan (IP)</vt:lpstr>
      <vt:lpstr>Ansvarsgruppe</vt:lpstr>
      <vt:lpstr>Omsorgsstønad</vt:lpstr>
      <vt:lpstr>Omsorgspenger</vt:lpstr>
      <vt:lpstr>Omsorgspenger</vt:lpstr>
      <vt:lpstr>OMSORGSPENGER</vt:lpstr>
      <vt:lpstr>PLEIEPENGER</vt:lpstr>
      <vt:lpstr>Pleiepenger</vt:lpstr>
      <vt:lpstr>Pleiepenger</vt:lpstr>
      <vt:lpstr>OPPLÆRINGSPENGER</vt:lpstr>
      <vt:lpstr>Grunnstønad</vt:lpstr>
      <vt:lpstr>GRUNNSTØNAD</vt:lpstr>
      <vt:lpstr> Stønad til kjøp av bil </vt:lpstr>
      <vt:lpstr>Brukerstyrt personlig assistent (BPA)</vt:lpstr>
      <vt:lpstr>BPA – stort behov</vt:lpstr>
      <vt:lpstr>Tilpasning av bolig</vt:lpstr>
      <vt:lpstr>Hjelpemidler</vt:lpstr>
      <vt:lpstr>Hjelpemidler</vt:lpstr>
      <vt:lpstr>Hjelpemidler</vt:lpstr>
      <vt:lpstr>Hjelpemidler</vt:lpstr>
      <vt:lpstr>Barnehage</vt:lpstr>
      <vt:lpstr>Barnehage</vt:lpstr>
      <vt:lpstr>Tilrettelegging i barnehage</vt:lpstr>
      <vt:lpstr>Tilrettelegging</vt:lpstr>
      <vt:lpstr>Skyss til barnehage</vt:lpstr>
      <vt:lpstr>SFO</vt:lpstr>
      <vt:lpstr>Skole</vt:lpstr>
      <vt:lpstr>Skole</vt:lpstr>
    </vt:vector>
  </TitlesOfParts>
  <Company>LHL Helse 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RETTIGHETSSENTERET</dc:title>
  <dc:creator>Atle Larsen</dc:creator>
  <cp:lastModifiedBy>Atle Larsen</cp:lastModifiedBy>
  <cp:revision>72</cp:revision>
  <cp:lastPrinted>2016-09-06T07:19:37Z</cp:lastPrinted>
  <dcterms:created xsi:type="dcterms:W3CDTF">2014-05-16T11:20:34Z</dcterms:created>
  <dcterms:modified xsi:type="dcterms:W3CDTF">2020-12-01T10:06:47Z</dcterms:modified>
</cp:coreProperties>
</file>